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89" r:id="rId2"/>
    <p:sldId id="290" r:id="rId3"/>
    <p:sldId id="294" r:id="rId4"/>
    <p:sldId id="292" r:id="rId5"/>
    <p:sldId id="293" r:id="rId6"/>
    <p:sldId id="295" r:id="rId7"/>
    <p:sldId id="298" r:id="rId8"/>
    <p:sldId id="297" r:id="rId9"/>
    <p:sldId id="257" r:id="rId10"/>
    <p:sldId id="299" r:id="rId11"/>
    <p:sldId id="313" r:id="rId12"/>
    <p:sldId id="309" r:id="rId13"/>
    <p:sldId id="300" r:id="rId14"/>
    <p:sldId id="301" r:id="rId15"/>
    <p:sldId id="314" r:id="rId16"/>
    <p:sldId id="307" r:id="rId17"/>
    <p:sldId id="260" r:id="rId18"/>
    <p:sldId id="261" r:id="rId19"/>
    <p:sldId id="262" r:id="rId20"/>
    <p:sldId id="263" r:id="rId21"/>
    <p:sldId id="264" r:id="rId22"/>
    <p:sldId id="311" r:id="rId23"/>
    <p:sldId id="265" r:id="rId24"/>
    <p:sldId id="310" r:id="rId25"/>
    <p:sldId id="316" r:id="rId26"/>
    <p:sldId id="317" r:id="rId27"/>
    <p:sldId id="266" r:id="rId28"/>
    <p:sldId id="267" r:id="rId29"/>
    <p:sldId id="268" r:id="rId30"/>
    <p:sldId id="318" r:id="rId31"/>
    <p:sldId id="270" r:id="rId32"/>
    <p:sldId id="271" r:id="rId33"/>
    <p:sldId id="269" r:id="rId34"/>
    <p:sldId id="319" r:id="rId35"/>
    <p:sldId id="320" r:id="rId36"/>
    <p:sldId id="32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30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76" autoAdjust="0"/>
  </p:normalViewPr>
  <p:slideViewPr>
    <p:cSldViewPr>
      <p:cViewPr varScale="1">
        <p:scale>
          <a:sx n="64" d="100"/>
          <a:sy n="64" d="100"/>
        </p:scale>
        <p:origin x="67" y="355"/>
      </p:cViewPr>
      <p:guideLst>
        <p:guide orient="horz" pos="2160"/>
        <p:guide pos="2880"/>
      </p:guideLst>
    </p:cSldViewPr>
  </p:slideViewPr>
  <p:outlineViewPr>
    <p:cViewPr>
      <p:scale>
        <a:sx n="33" d="100"/>
        <a:sy n="33" d="100"/>
      </p:scale>
      <p:origin x="18" y="2929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3A03A9-FBD2-42AA-88D3-9E6E2E3CEAE3}" type="datetimeFigureOut">
              <a:rPr lang="en-US" smtClean="0"/>
              <a:t>6/9/2024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DE5D55-0B78-4A39-A07D-539D43DBFBF2}" type="slidenum">
              <a:rPr lang="en-US" smtClean="0"/>
              <a:t>‹#›</a:t>
            </a:fld>
            <a:endParaRPr lang="en-US"/>
          </a:p>
        </p:txBody>
      </p:sp>
    </p:spTree>
    <p:extLst>
      <p:ext uri="{BB962C8B-B14F-4D97-AF65-F5344CB8AC3E}">
        <p14:creationId xmlns:p14="http://schemas.microsoft.com/office/powerpoint/2010/main" val="2425311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FE1F76-0593-45F1-A114-9D74D9BB0008}" type="datetimeFigureOut">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157549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FE1F76-0593-45F1-A114-9D74D9BB0008}" type="datetimeFigureOut">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125998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FE1F76-0593-45F1-A114-9D74D9BB0008}" type="datetimeFigureOut">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261354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FE1F76-0593-45F1-A114-9D74D9BB0008}" type="datetimeFigureOut">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1754105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FE1F76-0593-45F1-A114-9D74D9BB0008}" type="datetimeFigureOut">
              <a:rPr lang="en-US" smtClean="0"/>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1435556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FE1F76-0593-45F1-A114-9D74D9BB0008}" type="datetimeFigureOut">
              <a:rPr lang="en-US" smtClean="0"/>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56725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FE1F76-0593-45F1-A114-9D74D9BB0008}" type="datetimeFigureOut">
              <a:rPr lang="en-US" smtClean="0"/>
              <a:t>6/9/2024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218997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FE1F76-0593-45F1-A114-9D74D9BB0008}" type="datetimeFigureOut">
              <a:rPr lang="en-US" smtClean="0"/>
              <a:t>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3891438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E1F76-0593-45F1-A114-9D74D9BB0008}" type="datetimeFigureOut">
              <a:rPr lang="en-US" smtClean="0"/>
              <a:t>6/9/2024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3021753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FE1F76-0593-45F1-A114-9D74D9BB0008}" type="datetimeFigureOut">
              <a:rPr lang="en-US" smtClean="0"/>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2754521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FE1F76-0593-45F1-A114-9D74D9BB0008}" type="datetimeFigureOut">
              <a:rPr lang="en-US" smtClean="0"/>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238376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sharpenSoften amount="-10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FE1F76-0593-45F1-A114-9D74D9BB0008}" type="datetimeFigureOut">
              <a:rPr lang="en-US" smtClean="0"/>
              <a:t>6/9/2024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DEC7-8E2A-4452-B5D6-F85132C1575E}" type="slidenum">
              <a:rPr lang="en-US" smtClean="0"/>
              <a:t>‹#›</a:t>
            </a:fld>
            <a:endParaRPr lang="en-US"/>
          </a:p>
        </p:txBody>
      </p:sp>
    </p:spTree>
    <p:extLst>
      <p:ext uri="{BB962C8B-B14F-4D97-AF65-F5344CB8AC3E}">
        <p14:creationId xmlns:p14="http://schemas.microsoft.com/office/powerpoint/2010/main" val="3591965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4F5CC1-3C73-480B-8B9B-E33F076F9DE1}"/>
              </a:ext>
            </a:extLst>
          </p:cNvPr>
          <p:cNvPicPr>
            <a:picLocks noChangeAspect="1"/>
          </p:cNvPicPr>
          <p:nvPr/>
        </p:nvPicPr>
        <p:blipFill>
          <a:blip r:embed="rId2"/>
          <a:stretch>
            <a:fillRect/>
          </a:stretch>
        </p:blipFill>
        <p:spPr>
          <a:xfrm>
            <a:off x="0" y="476672"/>
            <a:ext cx="9144000" cy="5591373"/>
          </a:xfrm>
          <a:prstGeom prst="rect">
            <a:avLst/>
          </a:prstGeom>
        </p:spPr>
      </p:pic>
    </p:spTree>
    <p:extLst>
      <p:ext uri="{BB962C8B-B14F-4D97-AF65-F5344CB8AC3E}">
        <p14:creationId xmlns:p14="http://schemas.microsoft.com/office/powerpoint/2010/main" val="177764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9DEC-F4FD-431D-9A72-87496C357D72}"/>
              </a:ext>
            </a:extLst>
          </p:cNvPr>
          <p:cNvSpPr>
            <a:spLocks noGrp="1"/>
          </p:cNvSpPr>
          <p:nvPr>
            <p:ph type="title"/>
          </p:nvPr>
        </p:nvSpPr>
        <p:spPr/>
        <p:txBody>
          <a:bodyPr/>
          <a:lstStyle/>
          <a:p>
            <a:r>
              <a:rPr lang="fa-IR" dirty="0">
                <a:cs typeface="B Nazanin" panose="00000400000000000000" pitchFamily="2" charset="-78"/>
              </a:rPr>
              <a:t>علت های نارسایی قلبی</a:t>
            </a:r>
          </a:p>
        </p:txBody>
      </p:sp>
      <p:sp>
        <p:nvSpPr>
          <p:cNvPr id="3" name="Content Placeholder 2">
            <a:extLst>
              <a:ext uri="{FF2B5EF4-FFF2-40B4-BE49-F238E27FC236}">
                <a16:creationId xmlns:a16="http://schemas.microsoft.com/office/drawing/2014/main" id="{7519462F-C279-4819-B2E8-FB9CE4AAB00A}"/>
              </a:ext>
            </a:extLst>
          </p:cNvPr>
          <p:cNvSpPr>
            <a:spLocks noGrp="1"/>
          </p:cNvSpPr>
          <p:nvPr>
            <p:ph idx="1"/>
          </p:nvPr>
        </p:nvSpPr>
        <p:spPr>
          <a:xfrm>
            <a:off x="0" y="1340768"/>
            <a:ext cx="9144000" cy="5472608"/>
          </a:xfrm>
        </p:spPr>
        <p:style>
          <a:lnRef idx="1">
            <a:schemeClr val="accent6"/>
          </a:lnRef>
          <a:fillRef idx="2">
            <a:schemeClr val="accent6"/>
          </a:fillRef>
          <a:effectRef idx="1">
            <a:schemeClr val="accent6"/>
          </a:effectRef>
          <a:fontRef idx="minor">
            <a:schemeClr val="dk1"/>
          </a:fontRef>
        </p:style>
        <p:txBody>
          <a:bodyPr>
            <a:normAutofit/>
          </a:bodyPr>
          <a:lstStyle/>
          <a:p>
            <a:pPr algn="r" rtl="1"/>
            <a:r>
              <a:rPr lang="fa-IR" dirty="0">
                <a:cs typeface="B Nazanin" panose="00000400000000000000" pitchFamily="2" charset="-78"/>
              </a:rPr>
              <a:t>اختلال در عملکرد میوکارد علت هایی دارد از جمله:</a:t>
            </a:r>
          </a:p>
          <a:p>
            <a:pPr algn="r" rtl="1"/>
            <a:r>
              <a:rPr lang="fa-IR" dirty="0">
                <a:cs typeface="B Nazanin" panose="00000400000000000000" pitchFamily="2" charset="-78"/>
              </a:rPr>
              <a:t>بیماری شریان کرونر</a:t>
            </a:r>
          </a:p>
          <a:p>
            <a:pPr algn="r" rtl="1"/>
            <a:r>
              <a:rPr lang="fa-IR" dirty="0">
                <a:cs typeface="B Nazanin" panose="00000400000000000000" pitchFamily="2" charset="-78"/>
              </a:rPr>
              <a:t>پرفشاری خون</a:t>
            </a:r>
          </a:p>
          <a:p>
            <a:pPr algn="r" rtl="1"/>
            <a:r>
              <a:rPr lang="fa-IR" dirty="0">
                <a:cs typeface="B Nazanin" panose="00000400000000000000" pitchFamily="2" charset="-78"/>
              </a:rPr>
              <a:t>کاردیومیوپاتی</a:t>
            </a:r>
          </a:p>
          <a:p>
            <a:pPr algn="r" rtl="1"/>
            <a:r>
              <a:rPr lang="fa-IR" dirty="0">
                <a:cs typeface="B Nazanin" panose="00000400000000000000" pitchFamily="2" charset="-78"/>
              </a:rPr>
              <a:t>اختلالات دریچه ای </a:t>
            </a:r>
          </a:p>
          <a:p>
            <a:pPr algn="r" rtl="1"/>
            <a:r>
              <a:rPr lang="fa-IR" dirty="0">
                <a:cs typeface="B Nazanin" panose="00000400000000000000" pitchFamily="2" charset="-78"/>
              </a:rPr>
              <a:t>بدکاری کلیه همراه با افزایش بار مایعات</a:t>
            </a:r>
          </a:p>
          <a:p>
            <a:pPr algn="r" rtl="1"/>
            <a:r>
              <a:rPr lang="fa-IR" dirty="0">
                <a:cs typeface="B Nazanin" panose="00000400000000000000" pitchFamily="2" charset="-78"/>
              </a:rPr>
              <a:t>دیابت </a:t>
            </a:r>
          </a:p>
          <a:p>
            <a:pPr algn="r" rtl="1"/>
            <a:r>
              <a:rPr lang="fa-IR" dirty="0">
                <a:cs typeface="B Nazanin" panose="00000400000000000000" pitchFamily="2" charset="-78"/>
              </a:rPr>
              <a:t>ایسکمی به دنبال انفارکتوس میوکارد</a:t>
            </a:r>
          </a:p>
          <a:p>
            <a:endParaRPr lang="fa-IR" dirty="0"/>
          </a:p>
          <a:p>
            <a:endParaRPr lang="fa-IR" dirty="0"/>
          </a:p>
        </p:txBody>
      </p:sp>
      <p:pic>
        <p:nvPicPr>
          <p:cNvPr id="4" name="Picture 3">
            <a:extLst>
              <a:ext uri="{FF2B5EF4-FFF2-40B4-BE49-F238E27FC236}">
                <a16:creationId xmlns:a16="http://schemas.microsoft.com/office/drawing/2014/main" id="{87D9145C-AAF2-4850-85D5-71321AE5CACE}"/>
              </a:ext>
            </a:extLst>
          </p:cNvPr>
          <p:cNvPicPr>
            <a:picLocks noChangeAspect="1"/>
          </p:cNvPicPr>
          <p:nvPr/>
        </p:nvPicPr>
        <p:blipFill>
          <a:blip r:embed="rId2"/>
          <a:stretch>
            <a:fillRect/>
          </a:stretch>
        </p:blipFill>
        <p:spPr>
          <a:xfrm>
            <a:off x="0" y="1844824"/>
            <a:ext cx="3743400" cy="2448272"/>
          </a:xfrm>
          <a:prstGeom prst="rect">
            <a:avLst/>
          </a:prstGeom>
        </p:spPr>
      </p:pic>
    </p:spTree>
    <p:extLst>
      <p:ext uri="{BB962C8B-B14F-4D97-AF65-F5344CB8AC3E}">
        <p14:creationId xmlns:p14="http://schemas.microsoft.com/office/powerpoint/2010/main" val="857631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83E9-E00D-4E4F-91FB-313DDAC9780D}"/>
              </a:ext>
            </a:extLst>
          </p:cNvPr>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noAutofit/>
          </a:bodyPr>
          <a:lstStyle/>
          <a:p>
            <a:r>
              <a:rPr lang="fa-IR" sz="2800" b="1" dirty="0">
                <a:cs typeface="B Nazanin" panose="00000400000000000000" pitchFamily="2" charset="-78"/>
              </a:rPr>
              <a:t>تقسیم بندی </a:t>
            </a:r>
            <a:r>
              <a:rPr lang="en-US" sz="2800" b="1" dirty="0">
                <a:cs typeface="B Nazanin" panose="00000400000000000000" pitchFamily="2" charset="-78"/>
              </a:rPr>
              <a:t>C.H.F </a:t>
            </a:r>
            <a:r>
              <a:rPr lang="fa-IR" sz="2800" b="1" dirty="0">
                <a:cs typeface="B Nazanin" panose="00000400000000000000" pitchFamily="2" charset="-78"/>
              </a:rPr>
              <a:t>بر اساس انجمن قلب نیویورک </a:t>
            </a:r>
            <a:r>
              <a:rPr lang="en-US" sz="2800" b="1" dirty="0">
                <a:cs typeface="B Nazanin" panose="00000400000000000000" pitchFamily="2" charset="-78"/>
              </a:rPr>
              <a:t>NYHA </a:t>
            </a:r>
            <a:br>
              <a:rPr lang="en-US" sz="2800" b="1" dirty="0">
                <a:cs typeface="B Nazanin" panose="00000400000000000000" pitchFamily="2" charset="-78"/>
              </a:rPr>
            </a:br>
            <a:endParaRPr lang="fa-IR" sz="2800" b="1" dirty="0">
              <a:cs typeface="B Nazanin" panose="00000400000000000000" pitchFamily="2" charset="-78"/>
            </a:endParaRPr>
          </a:p>
        </p:txBody>
      </p:sp>
      <p:graphicFrame>
        <p:nvGraphicFramePr>
          <p:cNvPr id="7" name="Table 7">
            <a:extLst>
              <a:ext uri="{FF2B5EF4-FFF2-40B4-BE49-F238E27FC236}">
                <a16:creationId xmlns:a16="http://schemas.microsoft.com/office/drawing/2014/main" id="{ADD4FDEF-3285-4E82-83F1-BA786FFF37F2}"/>
              </a:ext>
            </a:extLst>
          </p:cNvPr>
          <p:cNvGraphicFramePr>
            <a:graphicFrameLocks noGrp="1"/>
          </p:cNvGraphicFramePr>
          <p:nvPr>
            <p:ph idx="1"/>
            <p:extLst>
              <p:ext uri="{D42A27DB-BD31-4B8C-83A1-F6EECF244321}">
                <p14:modId xmlns:p14="http://schemas.microsoft.com/office/powerpoint/2010/main" val="3893074473"/>
              </p:ext>
            </p:extLst>
          </p:nvPr>
        </p:nvGraphicFramePr>
        <p:xfrm>
          <a:off x="0" y="1052737"/>
          <a:ext cx="9144000" cy="6065025"/>
        </p:xfrm>
        <a:graphic>
          <a:graphicData uri="http://schemas.openxmlformats.org/drawingml/2006/table">
            <a:tbl>
              <a:tblPr rtl="1" firstRow="1" bandRow="1">
                <a:tableStyleId>{5C22544A-7EE6-4342-B048-85BDC9FD1C3A}</a:tableStyleId>
              </a:tblPr>
              <a:tblGrid>
                <a:gridCol w="3048000">
                  <a:extLst>
                    <a:ext uri="{9D8B030D-6E8A-4147-A177-3AD203B41FA5}">
                      <a16:colId xmlns:a16="http://schemas.microsoft.com/office/drawing/2014/main" val="3408356369"/>
                    </a:ext>
                  </a:extLst>
                </a:gridCol>
                <a:gridCol w="3924942">
                  <a:extLst>
                    <a:ext uri="{9D8B030D-6E8A-4147-A177-3AD203B41FA5}">
                      <a16:colId xmlns:a16="http://schemas.microsoft.com/office/drawing/2014/main" val="3357857260"/>
                    </a:ext>
                  </a:extLst>
                </a:gridCol>
                <a:gridCol w="2171058">
                  <a:extLst>
                    <a:ext uri="{9D8B030D-6E8A-4147-A177-3AD203B41FA5}">
                      <a16:colId xmlns:a16="http://schemas.microsoft.com/office/drawing/2014/main" val="79224006"/>
                    </a:ext>
                  </a:extLst>
                </a:gridCol>
              </a:tblGrid>
              <a:tr h="874633">
                <a:tc>
                  <a:txBody>
                    <a:bodyPr/>
                    <a:lstStyle/>
                    <a:p>
                      <a:pPr algn="r" rtl="1"/>
                      <a:r>
                        <a:rPr lang="fa-IR" dirty="0"/>
                        <a:t>کلاس</a:t>
                      </a:r>
                    </a:p>
                  </a:txBody>
                  <a:tcPr/>
                </a:tc>
                <a:tc>
                  <a:txBody>
                    <a:bodyPr/>
                    <a:lstStyle/>
                    <a:p>
                      <a:pPr algn="r" rtl="1"/>
                      <a:r>
                        <a:rPr lang="fa-IR" dirty="0"/>
                        <a:t>علائم</a:t>
                      </a:r>
                    </a:p>
                    <a:p>
                      <a:pPr algn="r" rtl="1"/>
                      <a:endParaRPr lang="fa-IR" dirty="0"/>
                    </a:p>
                  </a:txBody>
                  <a:tcPr/>
                </a:tc>
                <a:tc>
                  <a:txBody>
                    <a:bodyPr/>
                    <a:lstStyle/>
                    <a:p>
                      <a:pPr algn="r" rtl="1"/>
                      <a:r>
                        <a:rPr lang="fa-IR" dirty="0"/>
                        <a:t>پیش آکهی</a:t>
                      </a:r>
                    </a:p>
                  </a:txBody>
                  <a:tcPr/>
                </a:tc>
                <a:extLst>
                  <a:ext uri="{0D108BD9-81ED-4DB2-BD59-A6C34878D82A}">
                    <a16:rowId xmlns:a16="http://schemas.microsoft.com/office/drawing/2014/main" val="2377296810"/>
                  </a:ext>
                </a:extLst>
              </a:tr>
              <a:tr h="1039999">
                <a:tc>
                  <a:txBody>
                    <a:bodyPr/>
                    <a:lstStyle/>
                    <a:p>
                      <a:pPr algn="ctr" rtl="1"/>
                      <a:r>
                        <a:rPr lang="en-US" dirty="0"/>
                        <a:t> I </a:t>
                      </a:r>
                      <a:endParaRPr lang="fa-IR" dirty="0"/>
                    </a:p>
                  </a:txBody>
                  <a:tcPr/>
                </a:tc>
                <a:tc>
                  <a:txBody>
                    <a:bodyPr/>
                    <a:lstStyle/>
                    <a:p>
                      <a:pPr algn="ctr" rtl="1"/>
                      <a:r>
                        <a:rPr lang="fa-IR" dirty="0"/>
                        <a:t> فعالیت های روزانه زندگی</a:t>
                      </a:r>
                      <a:r>
                        <a:rPr lang="en-US" dirty="0"/>
                        <a:t>  </a:t>
                      </a:r>
                      <a:r>
                        <a:rPr lang="fa-IR" dirty="0"/>
                        <a:t>را بدون خستگی وتنگی نفس</a:t>
                      </a:r>
                    </a:p>
                    <a:p>
                      <a:pPr algn="ctr" rtl="1"/>
                      <a:r>
                        <a:rPr lang="fa-IR" dirty="0"/>
                        <a:t>    انجام می دهد.</a:t>
                      </a:r>
                    </a:p>
                    <a:p>
                      <a:pPr algn="ctr" rtl="1"/>
                      <a:r>
                        <a:rPr lang="en-US" dirty="0"/>
                        <a:t>  </a:t>
                      </a:r>
                      <a:r>
                        <a:rPr lang="fa-IR" dirty="0"/>
                        <a:t>درد قفسه سینه ندارد،فاقد علامت </a:t>
                      </a:r>
                    </a:p>
                  </a:txBody>
                  <a:tcPr/>
                </a:tc>
                <a:tc>
                  <a:txBody>
                    <a:bodyPr/>
                    <a:lstStyle/>
                    <a:p>
                      <a:pPr algn="ctr" rtl="1"/>
                      <a:r>
                        <a:rPr lang="fa-IR" dirty="0"/>
                        <a:t>خوب</a:t>
                      </a:r>
                    </a:p>
                    <a:p>
                      <a:pPr algn="ctr" rtl="1"/>
                      <a:endParaRPr lang="fa-IR" dirty="0"/>
                    </a:p>
                  </a:txBody>
                  <a:tcPr/>
                </a:tc>
                <a:extLst>
                  <a:ext uri="{0D108BD9-81ED-4DB2-BD59-A6C34878D82A}">
                    <a16:rowId xmlns:a16="http://schemas.microsoft.com/office/drawing/2014/main" val="1854986960"/>
                  </a:ext>
                </a:extLst>
              </a:tr>
              <a:tr h="1351999">
                <a:tc>
                  <a:txBody>
                    <a:bodyPr/>
                    <a:lstStyle/>
                    <a:p>
                      <a:pPr algn="ctr" rtl="1"/>
                      <a:r>
                        <a:rPr lang="en-US" dirty="0"/>
                        <a:t> II </a:t>
                      </a:r>
                      <a:endParaRPr lang="fa-IR" dirty="0"/>
                    </a:p>
                  </a:txBody>
                  <a:tcPr/>
                </a:tc>
                <a:tc>
                  <a:txBody>
                    <a:bodyPr/>
                    <a:lstStyle/>
                    <a:p>
                      <a:pPr algn="ctr" rtl="1"/>
                      <a:r>
                        <a:rPr lang="fa-IR" dirty="0"/>
                        <a:t>محدودیت کم در فعالیت های روزانه زندگی</a:t>
                      </a:r>
                      <a:r>
                        <a:rPr lang="en-US" dirty="0"/>
                        <a:t> ،</a:t>
                      </a:r>
                      <a:r>
                        <a:rPr lang="fa-IR" dirty="0"/>
                        <a:t>در استراحت </a:t>
                      </a:r>
                    </a:p>
                    <a:p>
                      <a:pPr algn="ctr" rtl="1"/>
                      <a:r>
                        <a:rPr lang="fa-IR" dirty="0"/>
                        <a:t>                  علامت ندارد،اما با افزایش فعالیت بدنی دچار علائم می شود.</a:t>
                      </a:r>
                    </a:p>
                    <a:p>
                      <a:pPr algn="ctr" rtl="1"/>
                      <a:endParaRPr lang="fa-IR"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fa-IR" dirty="0"/>
                        <a:t>خوب</a:t>
                      </a:r>
                    </a:p>
                    <a:p>
                      <a:pPr algn="ctr" rtl="1"/>
                      <a:endParaRPr lang="fa-IR" dirty="0"/>
                    </a:p>
                  </a:txBody>
                  <a:tcPr/>
                </a:tc>
                <a:extLst>
                  <a:ext uri="{0D108BD9-81ED-4DB2-BD59-A6C34878D82A}">
                    <a16:rowId xmlns:a16="http://schemas.microsoft.com/office/drawing/2014/main" val="3319923831"/>
                  </a:ext>
                </a:extLst>
              </a:tr>
              <a:tr h="1663999">
                <a:tc>
                  <a:txBody>
                    <a:bodyPr/>
                    <a:lstStyle/>
                    <a:p>
                      <a:pPr algn="ctr" rtl="1"/>
                      <a:r>
                        <a:rPr lang="en-US" dirty="0"/>
                        <a:t>III </a:t>
                      </a:r>
                      <a:endParaRPr lang="fa-IR" dirty="0"/>
                    </a:p>
                  </a:txBody>
                  <a:tcPr/>
                </a:tc>
                <a:tc>
                  <a:txBody>
                    <a:bodyPr/>
                    <a:lstStyle/>
                    <a:p>
                      <a:pPr algn="ctr" rtl="1"/>
                      <a:r>
                        <a:rPr lang="fa-IR" dirty="0"/>
                        <a:t>محدودیت مشخص در فعالیت های روزانه زندگی</a:t>
                      </a:r>
                      <a:r>
                        <a:rPr lang="en-US" dirty="0"/>
                        <a:t>  ،</a:t>
                      </a:r>
                      <a:r>
                        <a:rPr lang="fa-IR" dirty="0"/>
                        <a:t>هنگام استراحت</a:t>
                      </a:r>
                    </a:p>
                    <a:p>
                      <a:pPr algn="ctr" rtl="1"/>
                      <a:r>
                        <a:rPr lang="fa-IR" dirty="0"/>
                        <a:t>     احساس راحتی دارد اما با انجام فعالیت کمتر از حد معمول دچار علائم می شود</a:t>
                      </a:r>
                    </a:p>
                    <a:p>
                      <a:pPr algn="ctr" rtl="1"/>
                      <a:endParaRPr lang="fa-IR"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fa-IR" dirty="0"/>
                        <a:t>نامناسب</a:t>
                      </a:r>
                    </a:p>
                    <a:p>
                      <a:pPr algn="ctr" rtl="1"/>
                      <a:endParaRPr lang="fa-IR" dirty="0"/>
                    </a:p>
                  </a:txBody>
                  <a:tcPr/>
                </a:tc>
                <a:extLst>
                  <a:ext uri="{0D108BD9-81ED-4DB2-BD59-A6C34878D82A}">
                    <a16:rowId xmlns:a16="http://schemas.microsoft.com/office/drawing/2014/main" val="2861661808"/>
                  </a:ext>
                </a:extLst>
              </a:tr>
              <a:tr h="874633">
                <a:tc>
                  <a:txBody>
                    <a:bodyPr/>
                    <a:lstStyle/>
                    <a:p>
                      <a:pPr algn="ctr" rtl="1"/>
                      <a:r>
                        <a:rPr lang="en-US" dirty="0"/>
                        <a:t> IV </a:t>
                      </a:r>
                      <a:endParaRPr lang="fa-IR" dirty="0"/>
                    </a:p>
                  </a:txBody>
                  <a:tcPr/>
                </a:tc>
                <a:tc>
                  <a:txBody>
                    <a:bodyPr/>
                    <a:lstStyle/>
                    <a:p>
                      <a:pPr algn="ctr" rtl="1"/>
                      <a:r>
                        <a:rPr lang="fa-IR" dirty="0"/>
                        <a:t>علائم عدم کفایت قلبی در هنگام استراحت</a:t>
                      </a:r>
                    </a:p>
                  </a:txBody>
                  <a:tcPr/>
                </a:tc>
                <a:tc>
                  <a:txBody>
                    <a:bodyPr/>
                    <a:lstStyle/>
                    <a:p>
                      <a:pPr algn="ctr" rtl="1"/>
                      <a:r>
                        <a:rPr lang="fa-IR" dirty="0"/>
                        <a:t>بد</a:t>
                      </a:r>
                    </a:p>
                  </a:txBody>
                  <a:tcPr/>
                </a:tc>
                <a:extLst>
                  <a:ext uri="{0D108BD9-81ED-4DB2-BD59-A6C34878D82A}">
                    <a16:rowId xmlns:a16="http://schemas.microsoft.com/office/drawing/2014/main" val="468173495"/>
                  </a:ext>
                </a:extLst>
              </a:tr>
            </a:tbl>
          </a:graphicData>
        </a:graphic>
      </p:graphicFrame>
    </p:spTree>
    <p:extLst>
      <p:ext uri="{BB962C8B-B14F-4D97-AF65-F5344CB8AC3E}">
        <p14:creationId xmlns:p14="http://schemas.microsoft.com/office/powerpoint/2010/main" val="2143112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58BDA7-6841-4F2A-8031-86208E3B4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552" y="2637"/>
            <a:ext cx="10327524" cy="7029400"/>
          </a:xfrm>
          <a:prstGeom prst="rect">
            <a:avLst/>
          </a:prstGeom>
        </p:spPr>
      </p:pic>
    </p:spTree>
    <p:extLst>
      <p:ext uri="{BB962C8B-B14F-4D97-AF65-F5344CB8AC3E}">
        <p14:creationId xmlns:p14="http://schemas.microsoft.com/office/powerpoint/2010/main" val="2509795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13E6-789D-468B-B447-EC78FE11E06B}"/>
              </a:ext>
            </a:extLst>
          </p:cNvPr>
          <p:cNvSpPr>
            <a:spLocks noGrp="1"/>
          </p:cNvSpPr>
          <p:nvPr>
            <p:ph type="title"/>
          </p:nvPr>
        </p:nvSpPr>
        <p:spPr/>
        <p:txBody>
          <a:bodyPr/>
          <a:lstStyle/>
          <a:p>
            <a:r>
              <a:rPr lang="fa-IR" dirty="0"/>
              <a:t>تظاهرات بالینی </a:t>
            </a:r>
          </a:p>
        </p:txBody>
      </p:sp>
      <p:sp>
        <p:nvSpPr>
          <p:cNvPr id="3" name="Content Placeholder 2">
            <a:extLst>
              <a:ext uri="{FF2B5EF4-FFF2-40B4-BE49-F238E27FC236}">
                <a16:creationId xmlns:a16="http://schemas.microsoft.com/office/drawing/2014/main" id="{8EEC4268-72F1-4E14-AB23-2713C735FEAE}"/>
              </a:ext>
            </a:extLst>
          </p:cNvPr>
          <p:cNvSpPr>
            <a:spLocks noGrp="1"/>
          </p:cNvSpPr>
          <p:nvPr>
            <p:ph idx="1"/>
          </p:nvPr>
        </p:nvSpPr>
        <p:spPr>
          <a:xfrm>
            <a:off x="4441777" y="1330424"/>
            <a:ext cx="4680520" cy="5527576"/>
          </a:xfrm>
        </p:spPr>
        <p:style>
          <a:lnRef idx="1">
            <a:schemeClr val="accent2"/>
          </a:lnRef>
          <a:fillRef idx="2">
            <a:schemeClr val="accent2"/>
          </a:fillRef>
          <a:effectRef idx="1">
            <a:schemeClr val="accent2"/>
          </a:effectRef>
          <a:fontRef idx="minor">
            <a:schemeClr val="dk1"/>
          </a:fontRef>
        </p:style>
        <p:txBody>
          <a:bodyPr>
            <a:normAutofit/>
          </a:bodyPr>
          <a:lstStyle/>
          <a:p>
            <a:pPr algn="r" rtl="1"/>
            <a:r>
              <a:rPr lang="fa-IR" sz="2000" b="1" dirty="0">
                <a:cs typeface="B Nazanin" panose="00000400000000000000" pitchFamily="2" charset="-78"/>
              </a:rPr>
              <a:t>احتقان</a:t>
            </a:r>
          </a:p>
          <a:p>
            <a:pPr lvl="1" algn="r" rtl="1"/>
            <a:r>
              <a:rPr lang="fa-IR" sz="1800" dirty="0">
                <a:cs typeface="B Nazanin" panose="00000400000000000000" pitchFamily="2" charset="-78"/>
              </a:rPr>
              <a:t>تنفس سخت </a:t>
            </a:r>
          </a:p>
          <a:p>
            <a:pPr lvl="1" algn="r" rtl="1"/>
            <a:r>
              <a:rPr lang="fa-IR" sz="1800" dirty="0">
                <a:cs typeface="B Nazanin" panose="00000400000000000000" pitchFamily="2" charset="-78"/>
              </a:rPr>
              <a:t>تنگی نفس در هنگام خوابیدن </a:t>
            </a:r>
          </a:p>
          <a:p>
            <a:pPr lvl="1" algn="r" rtl="1"/>
            <a:r>
              <a:rPr lang="fa-IR" sz="1800" dirty="0">
                <a:cs typeface="B Nazanin" panose="00000400000000000000" pitchFamily="2" charset="-78"/>
              </a:rPr>
              <a:t>سرفه (هنگام خواب و فعالیت)</a:t>
            </a:r>
          </a:p>
          <a:p>
            <a:pPr lvl="1" algn="r" rtl="1"/>
            <a:r>
              <a:rPr lang="fa-IR" sz="1800" dirty="0">
                <a:cs typeface="B Nazanin" panose="00000400000000000000" pitchFamily="2" charset="-78"/>
              </a:rPr>
              <a:t>کراکل های ریوی که با سرفه پاک نمیشود</a:t>
            </a:r>
          </a:p>
          <a:p>
            <a:pPr lvl="1" algn="r" rtl="1"/>
            <a:r>
              <a:rPr lang="fa-IR" sz="1800" dirty="0">
                <a:cs typeface="B Nazanin" panose="00000400000000000000" pitchFamily="2" charset="-78"/>
              </a:rPr>
              <a:t>افزایش وزن سریع</a:t>
            </a:r>
          </a:p>
          <a:p>
            <a:pPr lvl="1" algn="r" rtl="1"/>
            <a:r>
              <a:rPr lang="fa-IR" sz="1800" dirty="0">
                <a:cs typeface="B Nazanin" panose="00000400000000000000" pitchFamily="2" charset="-78"/>
              </a:rPr>
              <a:t>ادم وابسته</a:t>
            </a:r>
          </a:p>
          <a:p>
            <a:pPr lvl="1" algn="r" rtl="1"/>
            <a:r>
              <a:rPr lang="fa-IR" sz="1800" dirty="0">
                <a:cs typeface="B Nazanin" panose="00000400000000000000" pitchFamily="2" charset="-78"/>
              </a:rPr>
              <a:t>نفخ و آسیت </a:t>
            </a:r>
          </a:p>
          <a:p>
            <a:pPr lvl="1" algn="r" rtl="1"/>
            <a:r>
              <a:rPr lang="fa-IR" sz="1800" dirty="0">
                <a:cs typeface="B Nazanin" panose="00000400000000000000" pitchFamily="2" charset="-78"/>
              </a:rPr>
              <a:t>اتساع ورید ژوگولار</a:t>
            </a:r>
          </a:p>
          <a:p>
            <a:pPr lvl="1" algn="r" rtl="1"/>
            <a:r>
              <a:rPr lang="fa-IR" sz="1800" dirty="0">
                <a:cs typeface="B Nazanin" panose="00000400000000000000" pitchFamily="2" charset="-78"/>
              </a:rPr>
              <a:t>اختلال خواب و خستگی</a:t>
            </a:r>
          </a:p>
        </p:txBody>
      </p:sp>
      <p:pic>
        <p:nvPicPr>
          <p:cNvPr id="4" name="Picture 3">
            <a:extLst>
              <a:ext uri="{FF2B5EF4-FFF2-40B4-BE49-F238E27FC236}">
                <a16:creationId xmlns:a16="http://schemas.microsoft.com/office/drawing/2014/main" id="{B6026FBE-5D5B-41BC-A254-96746B30C692}"/>
              </a:ext>
            </a:extLst>
          </p:cNvPr>
          <p:cNvPicPr>
            <a:picLocks noChangeAspect="1"/>
          </p:cNvPicPr>
          <p:nvPr/>
        </p:nvPicPr>
        <p:blipFill>
          <a:blip r:embed="rId2"/>
          <a:stretch>
            <a:fillRect/>
          </a:stretch>
        </p:blipFill>
        <p:spPr>
          <a:xfrm>
            <a:off x="0" y="1340768"/>
            <a:ext cx="5148064" cy="5527576"/>
          </a:xfrm>
          <a:prstGeom prst="rect">
            <a:avLst/>
          </a:prstGeom>
        </p:spPr>
      </p:pic>
    </p:spTree>
    <p:extLst>
      <p:ext uri="{BB962C8B-B14F-4D97-AF65-F5344CB8AC3E}">
        <p14:creationId xmlns:p14="http://schemas.microsoft.com/office/powerpoint/2010/main" val="2296256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29AA6-D975-49C5-8E4B-CB21768EEAE7}"/>
              </a:ext>
            </a:extLst>
          </p:cNvPr>
          <p:cNvSpPr>
            <a:spLocks noGrp="1"/>
          </p:cNvSpPr>
          <p:nvPr>
            <p:ph type="title"/>
          </p:nvPr>
        </p:nvSpPr>
        <p:spPr/>
        <p:txBody>
          <a:bodyPr/>
          <a:lstStyle/>
          <a:p>
            <a:r>
              <a:rPr lang="fa-IR" dirty="0"/>
              <a:t>تظاهرات بالینی </a:t>
            </a:r>
          </a:p>
        </p:txBody>
      </p:sp>
      <p:sp>
        <p:nvSpPr>
          <p:cNvPr id="3" name="Content Placeholder 2">
            <a:extLst>
              <a:ext uri="{FF2B5EF4-FFF2-40B4-BE49-F238E27FC236}">
                <a16:creationId xmlns:a16="http://schemas.microsoft.com/office/drawing/2014/main" id="{36EE1837-971D-48B9-9989-B7B74AF2CE13}"/>
              </a:ext>
            </a:extLst>
          </p:cNvPr>
          <p:cNvSpPr>
            <a:spLocks noGrp="1"/>
          </p:cNvSpPr>
          <p:nvPr>
            <p:ph idx="1"/>
          </p:nvPr>
        </p:nvSpPr>
        <p:spPr/>
        <p:txBody>
          <a:bodyPr>
            <a:normAutofit fontScale="92500" lnSpcReduction="20000"/>
          </a:bodyPr>
          <a:lstStyle/>
          <a:p>
            <a:pPr algn="r" rtl="1"/>
            <a:r>
              <a:rPr lang="fa-IR" b="1" dirty="0">
                <a:cs typeface="B Nazanin" panose="00000400000000000000" pitchFamily="2" charset="-78"/>
              </a:rPr>
              <a:t>گردش خون ناکافی </a:t>
            </a:r>
          </a:p>
          <a:p>
            <a:pPr lvl="1" algn="r" rtl="1"/>
            <a:r>
              <a:rPr lang="fa-IR" dirty="0">
                <a:cs typeface="B Nazanin" panose="00000400000000000000" pitchFamily="2" charset="-78"/>
              </a:rPr>
              <a:t>کاهش تحمل فعالیت</a:t>
            </a:r>
          </a:p>
          <a:p>
            <a:pPr lvl="1" algn="r" rtl="1"/>
            <a:r>
              <a:rPr lang="fa-IR" dirty="0">
                <a:cs typeface="B Nazanin" panose="00000400000000000000" pitchFamily="2" charset="-78"/>
              </a:rPr>
              <a:t>ضعف عضلانی </a:t>
            </a:r>
          </a:p>
          <a:p>
            <a:pPr lvl="1" algn="r" rtl="1"/>
            <a:r>
              <a:rPr lang="fa-IR" dirty="0">
                <a:cs typeface="B Nazanin" panose="00000400000000000000" pitchFamily="2" charset="-78"/>
              </a:rPr>
              <a:t>بی اشتهایی یا تهوع</a:t>
            </a:r>
          </a:p>
          <a:p>
            <a:pPr lvl="1" algn="r" rtl="1"/>
            <a:r>
              <a:rPr lang="fa-IR" dirty="0">
                <a:cs typeface="B Nazanin" panose="00000400000000000000" pitchFamily="2" charset="-78"/>
              </a:rPr>
              <a:t>کاهش وزن بی دلیل </a:t>
            </a:r>
          </a:p>
          <a:p>
            <a:pPr lvl="1" algn="r" rtl="1"/>
            <a:r>
              <a:rPr lang="fa-IR" dirty="0">
                <a:cs typeface="B Nazanin" panose="00000400000000000000" pitchFamily="2" charset="-78"/>
              </a:rPr>
              <a:t>سبکی سر و گیجی</a:t>
            </a:r>
          </a:p>
          <a:p>
            <a:pPr lvl="1" algn="r" rtl="1"/>
            <a:r>
              <a:rPr lang="fa-IR" dirty="0">
                <a:cs typeface="B Nazanin" panose="00000400000000000000" pitchFamily="2" charset="-78"/>
              </a:rPr>
              <a:t>کانفیوژن بی دلیل یا تغییر در وضعیت روانی</a:t>
            </a:r>
          </a:p>
          <a:p>
            <a:pPr lvl="1" algn="r" rtl="1"/>
            <a:r>
              <a:rPr lang="fa-IR" dirty="0">
                <a:cs typeface="B Nazanin" panose="00000400000000000000" pitchFamily="2" charset="-78"/>
              </a:rPr>
              <a:t>تاکیکاردی در حالت استراحت</a:t>
            </a:r>
          </a:p>
          <a:p>
            <a:pPr lvl="1" algn="r" rtl="1"/>
            <a:r>
              <a:rPr lang="fa-IR" dirty="0">
                <a:cs typeface="B Nazanin" panose="00000400000000000000" pitchFamily="2" charset="-78"/>
              </a:rPr>
              <a:t>الیگوری در طول روز همراه با ناکچوری در شب</a:t>
            </a:r>
          </a:p>
          <a:p>
            <a:pPr lvl="1" algn="r" rtl="1"/>
            <a:r>
              <a:rPr lang="fa-IR" dirty="0">
                <a:cs typeface="B Nazanin" panose="00000400000000000000" pitchFamily="2" charset="-78"/>
              </a:rPr>
              <a:t>انتها های سرد با عروق منقبض</a:t>
            </a:r>
          </a:p>
          <a:p>
            <a:pPr lvl="1" algn="r" rtl="1"/>
            <a:r>
              <a:rPr lang="fa-IR" dirty="0">
                <a:cs typeface="B Nazanin" panose="00000400000000000000" pitchFamily="2" charset="-78"/>
              </a:rPr>
              <a:t>رنگ پریدگی یا سیانوز</a:t>
            </a:r>
          </a:p>
        </p:txBody>
      </p:sp>
      <p:pic>
        <p:nvPicPr>
          <p:cNvPr id="4" name="Picture 3">
            <a:extLst>
              <a:ext uri="{FF2B5EF4-FFF2-40B4-BE49-F238E27FC236}">
                <a16:creationId xmlns:a16="http://schemas.microsoft.com/office/drawing/2014/main" id="{302B4B3E-8DB4-4E58-8B81-4958ED46DF43}"/>
              </a:ext>
            </a:extLst>
          </p:cNvPr>
          <p:cNvPicPr>
            <a:picLocks noChangeAspect="1"/>
          </p:cNvPicPr>
          <p:nvPr/>
        </p:nvPicPr>
        <p:blipFill>
          <a:blip r:embed="rId2"/>
          <a:stretch>
            <a:fillRect/>
          </a:stretch>
        </p:blipFill>
        <p:spPr>
          <a:xfrm>
            <a:off x="395536" y="1540013"/>
            <a:ext cx="4402832" cy="2291322"/>
          </a:xfrm>
          <a:prstGeom prst="rect">
            <a:avLst/>
          </a:prstGeom>
        </p:spPr>
      </p:pic>
    </p:spTree>
    <p:extLst>
      <p:ext uri="{BB962C8B-B14F-4D97-AF65-F5344CB8AC3E}">
        <p14:creationId xmlns:p14="http://schemas.microsoft.com/office/powerpoint/2010/main" val="3906023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5EFC4-FEA1-4E15-9DD9-3DD5AD507FD0}"/>
              </a:ext>
            </a:extLst>
          </p:cNvPr>
          <p:cNvPicPr>
            <a:picLocks noChangeAspect="1"/>
          </p:cNvPicPr>
          <p:nvPr/>
        </p:nvPicPr>
        <p:blipFill>
          <a:blip r:embed="rId2"/>
          <a:stretch>
            <a:fillRect/>
          </a:stretch>
        </p:blipFill>
        <p:spPr>
          <a:xfrm>
            <a:off x="7100" y="-99392"/>
            <a:ext cx="9136900" cy="7668854"/>
          </a:xfrm>
          <a:prstGeom prst="rect">
            <a:avLst/>
          </a:prstGeom>
        </p:spPr>
      </p:pic>
    </p:spTree>
    <p:extLst>
      <p:ext uri="{BB962C8B-B14F-4D97-AF65-F5344CB8AC3E}">
        <p14:creationId xmlns:p14="http://schemas.microsoft.com/office/powerpoint/2010/main" val="3218315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D100B-03AD-431A-B513-F1711B99A547}"/>
              </a:ext>
            </a:extLst>
          </p:cNvPr>
          <p:cNvSpPr>
            <a:spLocks noGrp="1"/>
          </p:cNvSpPr>
          <p:nvPr>
            <p:ph type="title"/>
          </p:nvPr>
        </p:nvSpPr>
        <p:spPr/>
        <p:txBody>
          <a:bodyPr/>
          <a:lstStyle/>
          <a:p>
            <a:r>
              <a:rPr lang="fa-IR" dirty="0">
                <a:cs typeface="B Nazanin" panose="00000400000000000000" pitchFamily="2" charset="-78"/>
              </a:rPr>
              <a:t>تظاهرات بالینی </a:t>
            </a:r>
          </a:p>
        </p:txBody>
      </p:sp>
      <p:pic>
        <p:nvPicPr>
          <p:cNvPr id="3" name="Picture 2">
            <a:extLst>
              <a:ext uri="{FF2B5EF4-FFF2-40B4-BE49-F238E27FC236}">
                <a16:creationId xmlns:a16="http://schemas.microsoft.com/office/drawing/2014/main" id="{E6B186B0-9C46-491C-82AD-B1FF61DC0E6D}"/>
              </a:ext>
            </a:extLst>
          </p:cNvPr>
          <p:cNvPicPr>
            <a:picLocks noChangeAspect="1"/>
          </p:cNvPicPr>
          <p:nvPr/>
        </p:nvPicPr>
        <p:blipFill>
          <a:blip r:embed="rId2"/>
          <a:stretch>
            <a:fillRect/>
          </a:stretch>
        </p:blipFill>
        <p:spPr>
          <a:xfrm>
            <a:off x="0" y="1340768"/>
            <a:ext cx="9108504" cy="6096528"/>
          </a:xfrm>
          <a:prstGeom prst="rect">
            <a:avLst/>
          </a:prstGeom>
        </p:spPr>
      </p:pic>
    </p:spTree>
    <p:extLst>
      <p:ext uri="{BB962C8B-B14F-4D97-AF65-F5344CB8AC3E}">
        <p14:creationId xmlns:p14="http://schemas.microsoft.com/office/powerpoint/2010/main" val="1284938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168963" name="Content Placeholder 2"/>
          <p:cNvSpPr>
            <a:spLocks noGrp="1"/>
          </p:cNvSpPr>
          <p:nvPr>
            <p:ph idx="1"/>
          </p:nvPr>
        </p:nvSpPr>
        <p:spPr/>
        <p:txBody>
          <a:bodyPr>
            <a:normAutofit lnSpcReduction="10000"/>
          </a:bodyPr>
          <a:lstStyle/>
          <a:p>
            <a:pPr algn="r" rtl="1" eaLnBrk="1" hangingPunct="1">
              <a:lnSpc>
                <a:spcPct val="90000"/>
              </a:lnSpc>
              <a:buFont typeface="Wingdings 2" pitchFamily="18" charset="2"/>
              <a:buNone/>
            </a:pPr>
            <a:r>
              <a:rPr lang="fa-IR" altLang="en-US" sz="3600" b="1" dirty="0">
                <a:solidFill>
                  <a:srgbClr val="7030A0"/>
                </a:solidFill>
                <a:ea typeface="Majalla UI"/>
                <a:cs typeface="B Nazanin" pitchFamily="2" charset="-78"/>
              </a:rPr>
              <a:t>نارسایی سمت چپ قلب </a:t>
            </a:r>
            <a:r>
              <a:rPr lang="en-US" altLang="en-US" sz="3600" b="1" dirty="0">
                <a:solidFill>
                  <a:srgbClr val="7030A0"/>
                </a:solidFill>
                <a:cs typeface="B Nazanin" pitchFamily="2" charset="-78"/>
              </a:rPr>
              <a:t> Left Sided H.F</a:t>
            </a:r>
            <a:endParaRPr lang="fa-IR" altLang="en-US" sz="3600" b="1" dirty="0">
              <a:solidFill>
                <a:srgbClr val="7030A0"/>
              </a:solidFill>
              <a:ea typeface="Majalla UI"/>
              <a:cs typeface="B Nazanin" pitchFamily="2" charset="-78"/>
            </a:endParaRPr>
          </a:p>
          <a:p>
            <a:pPr algn="r" rtl="1" eaLnBrk="1" hangingPunct="1">
              <a:lnSpc>
                <a:spcPct val="90000"/>
              </a:lnSpc>
            </a:pPr>
            <a:r>
              <a:rPr lang="fa-IR" altLang="en-US" dirty="0">
                <a:ea typeface="Majalla UI"/>
                <a:cs typeface="B Nazanin" pitchFamily="2" charset="-78"/>
              </a:rPr>
              <a:t>عدم تخلیه مناسب خون از بطن چپ باعث بروز احتقان ریه می شود.</a:t>
            </a:r>
          </a:p>
          <a:p>
            <a:pPr algn="r" rtl="1" eaLnBrk="1" hangingPunct="1">
              <a:lnSpc>
                <a:spcPct val="90000"/>
              </a:lnSpc>
              <a:buFont typeface="Wingdings 2" pitchFamily="18" charset="2"/>
              <a:buNone/>
            </a:pPr>
            <a:r>
              <a:rPr lang="fa-IR" altLang="en-US" dirty="0">
                <a:ea typeface="Majalla UI"/>
                <a:cs typeface="B Nazanin" pitchFamily="2" charset="-78"/>
              </a:rPr>
              <a:t>   نارسایی بطن چپ را نارسایی رو به عقب می نامند.</a:t>
            </a:r>
          </a:p>
          <a:p>
            <a:pPr algn="r" rtl="1" eaLnBrk="1" hangingPunct="1">
              <a:lnSpc>
                <a:spcPct val="90000"/>
              </a:lnSpc>
              <a:buFont typeface="Wingdings 2" pitchFamily="18" charset="2"/>
              <a:buNone/>
            </a:pPr>
            <a:endParaRPr lang="fa-IR" altLang="en-US" dirty="0">
              <a:ea typeface="Majalla UI"/>
              <a:cs typeface="B Nazanin" pitchFamily="2" charset="-78"/>
            </a:endParaRPr>
          </a:p>
          <a:p>
            <a:pPr algn="r" rtl="1" eaLnBrk="1" hangingPunct="1">
              <a:lnSpc>
                <a:spcPct val="90000"/>
              </a:lnSpc>
              <a:buFont typeface="Wingdings 2" pitchFamily="18" charset="2"/>
              <a:buNone/>
            </a:pPr>
            <a:r>
              <a:rPr lang="fa-IR" altLang="en-US" sz="2800" b="1" dirty="0">
                <a:solidFill>
                  <a:srgbClr val="7030A0"/>
                </a:solidFill>
                <a:ea typeface="Majalla UI"/>
                <a:cs typeface="B Nazanin" pitchFamily="2" charset="-78"/>
              </a:rPr>
              <a:t>تظاهرات بالینی :</a:t>
            </a:r>
          </a:p>
          <a:p>
            <a:pPr algn="r" rtl="1" eaLnBrk="1" hangingPunct="1">
              <a:lnSpc>
                <a:spcPct val="90000"/>
              </a:lnSpc>
            </a:pPr>
            <a:r>
              <a:rPr lang="fa-IR" altLang="en-US" dirty="0">
                <a:ea typeface="Majalla UI"/>
                <a:cs typeface="B Nazanin" pitchFamily="2" charset="-78"/>
              </a:rPr>
              <a:t>احتقان وریدهای ریوی (تنگی نفس،سرفه،رال)سرفه در ابتدا خشک است بعد ممکن است مرطوب گردد.</a:t>
            </a:r>
          </a:p>
          <a:p>
            <a:pPr algn="r" rtl="1" eaLnBrk="1" hangingPunct="1">
              <a:lnSpc>
                <a:spcPct val="90000"/>
              </a:lnSpc>
            </a:pPr>
            <a:r>
              <a:rPr lang="en-US" altLang="en-US" dirty="0">
                <a:cs typeface="B Nazanin" pitchFamily="2" charset="-78"/>
              </a:rPr>
              <a:t>P.N.D</a:t>
            </a:r>
            <a:r>
              <a:rPr lang="fa-IR" altLang="en-US" dirty="0">
                <a:ea typeface="Majalla UI"/>
                <a:cs typeface="B Nazanin" pitchFamily="2" charset="-78"/>
              </a:rPr>
              <a:t> بعد از چند ساعت دراز کشیدن</a:t>
            </a:r>
            <a:endParaRPr lang="en-US" altLang="en-US" dirty="0">
              <a:cs typeface="B Nazanin" pitchFamily="2" charset="-78"/>
            </a:endParaRPr>
          </a:p>
        </p:txBody>
      </p:sp>
    </p:spTree>
    <p:extLst>
      <p:ext uri="{BB962C8B-B14F-4D97-AF65-F5344CB8AC3E}">
        <p14:creationId xmlns:p14="http://schemas.microsoft.com/office/powerpoint/2010/main" val="858840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3" name="Content Placeholder 2"/>
          <p:cNvSpPr>
            <a:spLocks noGrp="1"/>
          </p:cNvSpPr>
          <p:nvPr>
            <p:ph idx="1"/>
          </p:nvPr>
        </p:nvSpPr>
        <p:spPr/>
        <p:txBody>
          <a:bodyPr>
            <a:normAutofit fontScale="92500" lnSpcReduction="20000"/>
          </a:bodyPr>
          <a:lstStyle/>
          <a:p>
            <a:pPr marL="274320" indent="-274320" algn="r" rtl="1" eaLnBrk="1" fontAlgn="auto" hangingPunct="1">
              <a:spcAft>
                <a:spcPts val="0"/>
              </a:spcAft>
              <a:buClr>
                <a:schemeClr val="accent3"/>
              </a:buClr>
              <a:buFont typeface="Wingdings 2" pitchFamily="18" charset="2"/>
              <a:buNone/>
              <a:defRPr/>
            </a:pPr>
            <a:r>
              <a:rPr lang="fa-IR" b="1" dirty="0">
                <a:solidFill>
                  <a:srgbClr val="7030A0"/>
                </a:solidFill>
                <a:cs typeface="B Nazanin" pitchFamily="2" charset="-78"/>
              </a:rPr>
              <a:t>نکته :</a:t>
            </a:r>
          </a:p>
          <a:p>
            <a:pPr marL="274320" indent="-274320" algn="r" rtl="1" eaLnBrk="1" fontAlgn="auto" hangingPunct="1">
              <a:spcAft>
                <a:spcPts val="0"/>
              </a:spcAft>
              <a:buClr>
                <a:schemeClr val="accent3"/>
              </a:buClr>
              <a:buFont typeface="Wingdings 2"/>
              <a:buChar char=""/>
              <a:defRPr/>
            </a:pPr>
            <a:r>
              <a:rPr lang="fa-IR" dirty="0">
                <a:cs typeface="B Nazanin" pitchFamily="2" charset="-78"/>
              </a:rPr>
              <a:t>خلط کف آلود صورتی رنگ علامت </a:t>
            </a:r>
            <a:r>
              <a:rPr lang="en-US" dirty="0">
                <a:cs typeface="B Nazanin" pitchFamily="2" charset="-78"/>
              </a:rPr>
              <a:t>P.E</a:t>
            </a:r>
            <a:r>
              <a:rPr lang="fa-IR" dirty="0">
                <a:cs typeface="B Nazanin" pitchFamily="2" charset="-78"/>
              </a:rPr>
              <a:t> است.</a:t>
            </a:r>
          </a:p>
          <a:p>
            <a:pPr marL="274320" indent="-274320" algn="r" rtl="1" eaLnBrk="1" fontAlgn="auto" hangingPunct="1">
              <a:spcAft>
                <a:spcPts val="0"/>
              </a:spcAft>
              <a:buClr>
                <a:schemeClr val="accent3"/>
              </a:buClr>
              <a:buFont typeface="Wingdings 2" pitchFamily="18" charset="2"/>
              <a:buNone/>
              <a:defRPr/>
            </a:pPr>
            <a:r>
              <a:rPr lang="fa-IR" b="1" dirty="0">
                <a:solidFill>
                  <a:srgbClr val="7030A0"/>
                </a:solidFill>
                <a:cs typeface="B Nazanin" pitchFamily="2" charset="-78"/>
              </a:rPr>
              <a:t>نکته:</a:t>
            </a:r>
          </a:p>
          <a:p>
            <a:pPr marL="274320" indent="-274320" algn="r" rtl="1" eaLnBrk="1" fontAlgn="auto" hangingPunct="1">
              <a:spcAft>
                <a:spcPts val="0"/>
              </a:spcAft>
              <a:buClr>
                <a:schemeClr val="accent3"/>
              </a:buClr>
              <a:buFont typeface="Wingdings 2"/>
              <a:buChar char=""/>
              <a:defRPr/>
            </a:pPr>
            <a:r>
              <a:rPr lang="fa-IR" dirty="0">
                <a:cs typeface="B Nazanin" pitchFamily="2" charset="-78"/>
              </a:rPr>
              <a:t>در صورتی که میزان تخلیه خون از بطن چپ نیز کم شود به نام نارسایی رو به جلو نامیده می شود.</a:t>
            </a:r>
          </a:p>
          <a:p>
            <a:pPr marL="274320" indent="-274320" algn="r" rtl="1" eaLnBrk="1" fontAlgn="auto" hangingPunct="1">
              <a:spcAft>
                <a:spcPts val="0"/>
              </a:spcAft>
              <a:buClr>
                <a:schemeClr val="accent3"/>
              </a:buClr>
              <a:buFont typeface="Wingdings 2" pitchFamily="18" charset="2"/>
              <a:buNone/>
              <a:defRPr/>
            </a:pPr>
            <a:r>
              <a:rPr lang="fa-IR" b="1" dirty="0">
                <a:solidFill>
                  <a:srgbClr val="7030A0"/>
                </a:solidFill>
                <a:cs typeface="B Nazanin" pitchFamily="2" charset="-78"/>
              </a:rPr>
              <a:t>نکته:</a:t>
            </a:r>
          </a:p>
          <a:p>
            <a:pPr marL="274320" indent="-274320" algn="r" rtl="1" eaLnBrk="1" fontAlgn="auto" hangingPunct="1">
              <a:spcAft>
                <a:spcPts val="0"/>
              </a:spcAft>
              <a:buClr>
                <a:schemeClr val="accent3"/>
              </a:buClr>
              <a:buFont typeface="Wingdings 2"/>
              <a:buChar char=""/>
              <a:defRPr/>
            </a:pPr>
            <a:r>
              <a:rPr lang="fa-IR" dirty="0">
                <a:cs typeface="B Nazanin" pitchFamily="2" charset="-78"/>
              </a:rPr>
              <a:t>به دلیل کاهش خون رسانی به کلیه اولیگوری رخ می دهد.</a:t>
            </a:r>
          </a:p>
          <a:p>
            <a:pPr marL="274320" indent="-274320" algn="r" rtl="1" eaLnBrk="1" fontAlgn="auto" hangingPunct="1">
              <a:spcAft>
                <a:spcPts val="0"/>
              </a:spcAft>
              <a:buClr>
                <a:schemeClr val="accent3"/>
              </a:buClr>
              <a:buFont typeface="Wingdings 2"/>
              <a:buChar char=""/>
              <a:defRPr/>
            </a:pPr>
            <a:r>
              <a:rPr lang="fa-IR" dirty="0">
                <a:cs typeface="B Nazanin" pitchFamily="2" charset="-78"/>
              </a:rPr>
              <a:t>بیمار دچار ترشح رنین از کلیه و در نتیجه ترشح آلدوسترون و احتباس مایع می شود.</a:t>
            </a:r>
          </a:p>
          <a:p>
            <a:pPr marL="274320" indent="-274320" algn="r" rtl="1" eaLnBrk="1" fontAlgn="auto" hangingPunct="1">
              <a:spcAft>
                <a:spcPts val="0"/>
              </a:spcAft>
              <a:buClr>
                <a:schemeClr val="accent3"/>
              </a:buClr>
              <a:buFont typeface="Wingdings 2"/>
              <a:buChar char=""/>
              <a:defRPr/>
            </a:pPr>
            <a:r>
              <a:rPr lang="fa-IR" dirty="0">
                <a:cs typeface="B Nazanin" pitchFamily="2" charset="-78"/>
              </a:rPr>
              <a:t>بیمار شب ها دچار شب ادراری است.</a:t>
            </a:r>
            <a:endParaRPr lang="en-US" dirty="0">
              <a:cs typeface="B Nazanin" pitchFamily="2" charset="-78"/>
            </a:endParaRPr>
          </a:p>
        </p:txBody>
      </p:sp>
    </p:spTree>
    <p:extLst>
      <p:ext uri="{BB962C8B-B14F-4D97-AF65-F5344CB8AC3E}">
        <p14:creationId xmlns:p14="http://schemas.microsoft.com/office/powerpoint/2010/main" val="2615554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173059" name="Content Placeholder 2"/>
          <p:cNvSpPr>
            <a:spLocks noGrp="1"/>
          </p:cNvSpPr>
          <p:nvPr>
            <p:ph idx="1"/>
          </p:nvPr>
        </p:nvSpPr>
        <p:spPr>
          <a:xfrm>
            <a:off x="4041936" y="1600200"/>
            <a:ext cx="4644864" cy="4525963"/>
          </a:xfrm>
        </p:spPr>
        <p:txBody>
          <a:bodyPr/>
          <a:lstStyle/>
          <a:p>
            <a:pPr algn="r" rtl="1" eaLnBrk="1" hangingPunct="1">
              <a:buFont typeface="Wingdings 2" pitchFamily="18" charset="2"/>
              <a:buNone/>
            </a:pPr>
            <a:r>
              <a:rPr lang="fa-IR" altLang="en-US" sz="2800" b="1" dirty="0">
                <a:solidFill>
                  <a:srgbClr val="7030A0"/>
                </a:solidFill>
                <a:ea typeface="Majalla UI"/>
                <a:cs typeface="B Nazanin" pitchFamily="2" charset="-78"/>
              </a:rPr>
              <a:t>نکته :</a:t>
            </a:r>
          </a:p>
          <a:p>
            <a:pPr algn="r" rtl="1" eaLnBrk="1" hangingPunct="1"/>
            <a:r>
              <a:rPr lang="fa-IR" altLang="en-US" dirty="0">
                <a:ea typeface="Majalla UI"/>
                <a:cs typeface="B Nazanin" pitchFamily="2" charset="-78"/>
              </a:rPr>
              <a:t> در سالمندان کاهش </a:t>
            </a:r>
            <a:r>
              <a:rPr lang="en-US" altLang="en-US" dirty="0">
                <a:cs typeface="B Nazanin" pitchFamily="2" charset="-78"/>
              </a:rPr>
              <a:t>CO</a:t>
            </a:r>
            <a:r>
              <a:rPr lang="fa-IR" altLang="en-US" dirty="0">
                <a:ea typeface="Majalla UI"/>
                <a:cs typeface="B Nazanin" pitchFamily="2" charset="-78"/>
              </a:rPr>
              <a:t> وکاهش پرفیوژن مغزی منجر به گیجی ،تیرگی شعور وبی قراری می شود.</a:t>
            </a:r>
          </a:p>
          <a:p>
            <a:pPr algn="r" rtl="1" eaLnBrk="1" hangingPunct="1"/>
            <a:r>
              <a:rPr lang="fa-IR" altLang="en-US" dirty="0">
                <a:ea typeface="Majalla UI"/>
                <a:cs typeface="B Nazanin" pitchFamily="2" charset="-78"/>
              </a:rPr>
              <a:t>سیستم سمپاتیک تحریک می شود و بیمار تاکیکارد می شود و از تپش قلب شکایت دارد.</a:t>
            </a:r>
            <a:endParaRPr lang="en-US" altLang="en-US" dirty="0">
              <a:cs typeface="B Nazanin" pitchFamily="2" charset="-78"/>
            </a:endParaRPr>
          </a:p>
        </p:txBody>
      </p:sp>
      <p:pic>
        <p:nvPicPr>
          <p:cNvPr id="2" name="Picture 1">
            <a:extLst>
              <a:ext uri="{FF2B5EF4-FFF2-40B4-BE49-F238E27FC236}">
                <a16:creationId xmlns:a16="http://schemas.microsoft.com/office/drawing/2014/main" id="{E1028371-0D41-4704-92C0-94090563ABD0}"/>
              </a:ext>
            </a:extLst>
          </p:cNvPr>
          <p:cNvPicPr>
            <a:picLocks noChangeAspect="1"/>
          </p:cNvPicPr>
          <p:nvPr/>
        </p:nvPicPr>
        <p:blipFill>
          <a:blip r:embed="rId3"/>
          <a:stretch>
            <a:fillRect/>
          </a:stretch>
        </p:blipFill>
        <p:spPr>
          <a:xfrm>
            <a:off x="0" y="2276872"/>
            <a:ext cx="4128390" cy="3384375"/>
          </a:xfrm>
          <a:prstGeom prst="rect">
            <a:avLst/>
          </a:prstGeom>
        </p:spPr>
      </p:pic>
    </p:spTree>
    <p:extLst>
      <p:ext uri="{BB962C8B-B14F-4D97-AF65-F5344CB8AC3E}">
        <p14:creationId xmlns:p14="http://schemas.microsoft.com/office/powerpoint/2010/main" val="2500786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2A546-962E-4AF1-8E7F-3AA7676883D1}"/>
              </a:ext>
            </a:extLst>
          </p:cNvPr>
          <p:cNvSpPr>
            <a:spLocks noGrp="1"/>
          </p:cNvSpPr>
          <p:nvPr>
            <p:ph type="title"/>
          </p:nvPr>
        </p:nvSpPr>
        <p:spPr>
          <a:xfrm>
            <a:off x="467544" y="1559243"/>
            <a:ext cx="7772400" cy="1362075"/>
          </a:xfrm>
        </p:spPr>
        <p:txBody>
          <a:bodyPr>
            <a:normAutofit/>
          </a:bodyPr>
          <a:lstStyle/>
          <a:p>
            <a:pPr algn="ctr"/>
            <a:r>
              <a:rPr lang="fa-IR" dirty="0">
                <a:cs typeface="B Nazanin" panose="00000400000000000000" pitchFamily="2" charset="-78"/>
              </a:rPr>
              <a:t>آموزش به مددجو نارسایی قلبی </a:t>
            </a:r>
            <a:br>
              <a:rPr lang="fa-IR" dirty="0">
                <a:cs typeface="B Nazanin" panose="00000400000000000000" pitchFamily="2" charset="-78"/>
              </a:rPr>
            </a:br>
            <a:endParaRPr lang="fa-IR" dirty="0">
              <a:cs typeface="B Nazanin" panose="00000400000000000000" pitchFamily="2" charset="-78"/>
            </a:endParaRPr>
          </a:p>
        </p:txBody>
      </p:sp>
      <p:sp>
        <p:nvSpPr>
          <p:cNvPr id="3" name="Text Placeholder 2">
            <a:extLst>
              <a:ext uri="{FF2B5EF4-FFF2-40B4-BE49-F238E27FC236}">
                <a16:creationId xmlns:a16="http://schemas.microsoft.com/office/drawing/2014/main" id="{09407341-D1C0-4D4B-9CA7-50F18BAC0F3A}"/>
              </a:ext>
            </a:extLst>
          </p:cNvPr>
          <p:cNvSpPr>
            <a:spLocks noGrp="1"/>
          </p:cNvSpPr>
          <p:nvPr>
            <p:ph type="body" idx="1"/>
          </p:nvPr>
        </p:nvSpPr>
        <p:spPr/>
        <p:txBody>
          <a:bodyPr/>
          <a:lstStyle/>
          <a:p>
            <a:pPr algn="ctr"/>
            <a:br>
              <a:rPr lang="fa-IR" dirty="0">
                <a:cs typeface="B Nazanin" panose="00000400000000000000" pitchFamily="2" charset="-78"/>
              </a:rPr>
            </a:br>
            <a:r>
              <a:rPr lang="fa-IR" dirty="0">
                <a:cs typeface="B Nazanin" panose="00000400000000000000" pitchFamily="2" charset="-78"/>
              </a:rPr>
              <a:t>ارائه دهنده: </a:t>
            </a:r>
            <a:br>
              <a:rPr lang="fa-IR" dirty="0">
                <a:cs typeface="B Nazanin" panose="00000400000000000000" pitchFamily="2" charset="-78"/>
              </a:rPr>
            </a:br>
            <a:r>
              <a:rPr lang="fa-IR" dirty="0">
                <a:cs typeface="B Nazanin" panose="00000400000000000000" pitchFamily="2" charset="-78"/>
              </a:rPr>
              <a:t>علیرضا صابری علی آباد </a:t>
            </a:r>
            <a:br>
              <a:rPr lang="fa-IR" dirty="0">
                <a:cs typeface="B Nazanin" panose="00000400000000000000" pitchFamily="2" charset="-78"/>
              </a:rPr>
            </a:br>
            <a:endParaRPr lang="fa-IR" dirty="0">
              <a:cs typeface="B Nazanin" panose="00000400000000000000" pitchFamily="2" charset="-78"/>
            </a:endParaRPr>
          </a:p>
          <a:p>
            <a:pPr algn="ctr"/>
            <a:endParaRPr lang="fa-IR" dirty="0"/>
          </a:p>
        </p:txBody>
      </p:sp>
    </p:spTree>
    <p:extLst>
      <p:ext uri="{BB962C8B-B14F-4D97-AF65-F5344CB8AC3E}">
        <p14:creationId xmlns:p14="http://schemas.microsoft.com/office/powerpoint/2010/main" val="1074773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175107" name="Content Placeholder 2"/>
          <p:cNvSpPr>
            <a:spLocks noGrp="1"/>
          </p:cNvSpPr>
          <p:nvPr>
            <p:ph idx="1"/>
          </p:nvPr>
        </p:nvSpPr>
        <p:spPr>
          <a:xfrm>
            <a:off x="0" y="1417638"/>
            <a:ext cx="9108504" cy="5165724"/>
          </a:xfrm>
        </p:spPr>
        <p:style>
          <a:lnRef idx="1">
            <a:schemeClr val="accent6"/>
          </a:lnRef>
          <a:fillRef idx="2">
            <a:schemeClr val="accent6"/>
          </a:fillRef>
          <a:effectRef idx="1">
            <a:schemeClr val="accent6"/>
          </a:effectRef>
          <a:fontRef idx="minor">
            <a:schemeClr val="dk1"/>
          </a:fontRef>
        </p:style>
        <p:txBody>
          <a:bodyPr>
            <a:normAutofit/>
          </a:bodyPr>
          <a:lstStyle/>
          <a:p>
            <a:pPr algn="r" rtl="1" eaLnBrk="1" hangingPunct="1">
              <a:lnSpc>
                <a:spcPct val="80000"/>
              </a:lnSpc>
              <a:buFont typeface="Wingdings 2" pitchFamily="18" charset="2"/>
              <a:buNone/>
            </a:pPr>
            <a:r>
              <a:rPr lang="fa-IR" altLang="en-US" sz="3200" b="1" dirty="0">
                <a:solidFill>
                  <a:srgbClr val="7030A0"/>
                </a:solidFill>
                <a:ea typeface="Majalla UI"/>
                <a:cs typeface="B Nazanin" pitchFamily="2" charset="-78"/>
              </a:rPr>
              <a:t>نارسایی سمت راست قلب </a:t>
            </a:r>
            <a:r>
              <a:rPr lang="en-US" altLang="en-US" sz="3200" b="1" dirty="0">
                <a:solidFill>
                  <a:srgbClr val="7030A0"/>
                </a:solidFill>
                <a:cs typeface="B Nazanin" pitchFamily="2" charset="-78"/>
              </a:rPr>
              <a:t>Right Sided H.F</a:t>
            </a:r>
            <a:r>
              <a:rPr lang="fa-IR" altLang="en-US" sz="3200" b="1" dirty="0">
                <a:solidFill>
                  <a:srgbClr val="7030A0"/>
                </a:solidFill>
                <a:ea typeface="Majalla UI"/>
                <a:cs typeface="B Nazanin" pitchFamily="2" charset="-78"/>
              </a:rPr>
              <a:t> :</a:t>
            </a:r>
          </a:p>
          <a:p>
            <a:pPr algn="r" rtl="1" eaLnBrk="1" hangingPunct="1">
              <a:lnSpc>
                <a:spcPct val="80000"/>
              </a:lnSpc>
            </a:pPr>
            <a:r>
              <a:rPr lang="fa-IR" altLang="en-US" sz="2400" dirty="0">
                <a:ea typeface="Majalla UI"/>
                <a:cs typeface="B Nazanin" pitchFamily="2" charset="-78"/>
              </a:rPr>
              <a:t>با نارسایی </a:t>
            </a:r>
            <a:r>
              <a:rPr lang="en-US" altLang="en-US" sz="2400" dirty="0">
                <a:cs typeface="B Nazanin" pitchFamily="2" charset="-78"/>
              </a:rPr>
              <a:t>R.V</a:t>
            </a:r>
            <a:r>
              <a:rPr lang="fa-IR" altLang="en-US" sz="2400" dirty="0">
                <a:ea typeface="Majalla UI"/>
                <a:cs typeface="B Nazanin" pitchFamily="2" charset="-78"/>
              </a:rPr>
              <a:t> ،احتقان احشاء وبافت های محیطی شدت بیشتری می یابد.</a:t>
            </a:r>
          </a:p>
          <a:p>
            <a:pPr algn="r" rtl="1" eaLnBrk="1" hangingPunct="1">
              <a:lnSpc>
                <a:spcPct val="80000"/>
              </a:lnSpc>
              <a:buFont typeface="Wingdings 2" pitchFamily="18" charset="2"/>
              <a:buNone/>
            </a:pPr>
            <a:r>
              <a:rPr lang="fa-IR" altLang="en-US" sz="2400" b="1" dirty="0">
                <a:solidFill>
                  <a:srgbClr val="7030A0"/>
                </a:solidFill>
                <a:ea typeface="Majalla UI"/>
                <a:cs typeface="B Nazanin" pitchFamily="2" charset="-78"/>
              </a:rPr>
              <a:t>نکته :</a:t>
            </a:r>
          </a:p>
          <a:p>
            <a:pPr algn="r" rtl="1" eaLnBrk="1" hangingPunct="1">
              <a:lnSpc>
                <a:spcPct val="80000"/>
              </a:lnSpc>
              <a:buFont typeface="Wingdings 2" pitchFamily="18" charset="2"/>
              <a:buNone/>
            </a:pPr>
            <a:r>
              <a:rPr lang="fa-IR" altLang="en-US" sz="2400" dirty="0">
                <a:ea typeface="Majalla UI"/>
                <a:cs typeface="B Nazanin" pitchFamily="2" charset="-78"/>
              </a:rPr>
              <a:t>ادم ناحیه خاجی در بیماران بستری در تخت شایع است.</a:t>
            </a:r>
          </a:p>
          <a:p>
            <a:pPr algn="r" rtl="1" eaLnBrk="1" hangingPunct="1">
              <a:lnSpc>
                <a:spcPct val="80000"/>
              </a:lnSpc>
              <a:buFont typeface="Wingdings 2" pitchFamily="18" charset="2"/>
              <a:buNone/>
            </a:pPr>
            <a:r>
              <a:rPr lang="fa-IR" altLang="en-US" sz="2400" dirty="0">
                <a:ea typeface="Majalla UI"/>
                <a:cs typeface="B Nazanin" pitchFamily="2" charset="-78"/>
              </a:rPr>
              <a:t> </a:t>
            </a:r>
            <a:r>
              <a:rPr lang="fa-IR" altLang="en-US" sz="2800" b="1" dirty="0">
                <a:solidFill>
                  <a:srgbClr val="7030A0"/>
                </a:solidFill>
                <a:ea typeface="Majalla UI"/>
                <a:cs typeface="B Nazanin" pitchFamily="2" charset="-78"/>
              </a:rPr>
              <a:t>تظاهرات بالینی :</a:t>
            </a:r>
            <a:endParaRPr lang="fa-IR" altLang="en-US" sz="2400" b="1" dirty="0">
              <a:solidFill>
                <a:srgbClr val="7030A0"/>
              </a:solidFill>
              <a:ea typeface="Majalla UI"/>
              <a:cs typeface="B Nazanin" pitchFamily="2" charset="-78"/>
            </a:endParaRPr>
          </a:p>
          <a:p>
            <a:pPr algn="r" rtl="1" eaLnBrk="1" hangingPunct="1">
              <a:lnSpc>
                <a:spcPct val="80000"/>
              </a:lnSpc>
            </a:pPr>
            <a:r>
              <a:rPr lang="fa-IR" altLang="en-US" sz="2400" dirty="0">
                <a:ea typeface="Majalla UI"/>
                <a:cs typeface="B Nazanin" pitchFamily="2" charset="-78"/>
              </a:rPr>
              <a:t>افزایش </a:t>
            </a:r>
            <a:r>
              <a:rPr lang="en-US" altLang="en-US" sz="2400" dirty="0">
                <a:cs typeface="B Nazanin" pitchFamily="2" charset="-78"/>
              </a:rPr>
              <a:t>JVP</a:t>
            </a:r>
            <a:r>
              <a:rPr lang="fa-IR" altLang="en-US" sz="2400" dirty="0">
                <a:ea typeface="Majalla UI"/>
                <a:cs typeface="B Nazanin" pitchFamily="2" charset="-78"/>
              </a:rPr>
              <a:t> </a:t>
            </a:r>
          </a:p>
          <a:p>
            <a:pPr algn="r" rtl="1" eaLnBrk="1" hangingPunct="1">
              <a:lnSpc>
                <a:spcPct val="80000"/>
              </a:lnSpc>
            </a:pPr>
            <a:r>
              <a:rPr lang="fa-IR" altLang="en-US" sz="2400" dirty="0">
                <a:ea typeface="Majalla UI"/>
                <a:cs typeface="B Nazanin" pitchFamily="2" charset="-78"/>
              </a:rPr>
              <a:t>ادم اندام تحتانی</a:t>
            </a:r>
          </a:p>
          <a:p>
            <a:pPr algn="r" rtl="1" eaLnBrk="1" hangingPunct="1">
              <a:lnSpc>
                <a:spcPct val="80000"/>
              </a:lnSpc>
            </a:pPr>
            <a:r>
              <a:rPr lang="fa-IR" altLang="en-US" sz="2400" dirty="0">
                <a:ea typeface="Majalla UI"/>
                <a:cs typeface="B Nazanin" pitchFamily="2" charset="-78"/>
              </a:rPr>
              <a:t>افزایش وزن</a:t>
            </a:r>
          </a:p>
          <a:p>
            <a:pPr algn="r" rtl="1" eaLnBrk="1" hangingPunct="1">
              <a:lnSpc>
                <a:spcPct val="80000"/>
              </a:lnSpc>
            </a:pPr>
            <a:r>
              <a:rPr lang="fa-IR" altLang="en-US" sz="2400" dirty="0">
                <a:ea typeface="Majalla UI"/>
                <a:cs typeface="B Nazanin" pitchFamily="2" charset="-78"/>
              </a:rPr>
              <a:t>هپاتومگالی</a:t>
            </a:r>
          </a:p>
          <a:p>
            <a:pPr algn="r" rtl="1" eaLnBrk="1" hangingPunct="1">
              <a:lnSpc>
                <a:spcPct val="80000"/>
              </a:lnSpc>
            </a:pPr>
            <a:r>
              <a:rPr lang="fa-IR" altLang="en-US" sz="2400" dirty="0">
                <a:ea typeface="Majalla UI"/>
                <a:cs typeface="B Nazanin" pitchFamily="2" charset="-78"/>
              </a:rPr>
              <a:t>آسیت</a:t>
            </a:r>
          </a:p>
          <a:p>
            <a:pPr algn="r" rtl="1" eaLnBrk="1" hangingPunct="1">
              <a:lnSpc>
                <a:spcPct val="80000"/>
              </a:lnSpc>
            </a:pPr>
            <a:r>
              <a:rPr lang="fa-IR" altLang="en-US" sz="2400" dirty="0">
                <a:ea typeface="Majalla UI"/>
                <a:cs typeface="B Nazanin" pitchFamily="2" charset="-78"/>
              </a:rPr>
              <a:t>بی اشتهایی وتهوع</a:t>
            </a:r>
          </a:p>
          <a:p>
            <a:pPr algn="r" rtl="1" eaLnBrk="1" hangingPunct="1">
              <a:lnSpc>
                <a:spcPct val="80000"/>
              </a:lnSpc>
            </a:pPr>
            <a:r>
              <a:rPr lang="fa-IR" altLang="en-US" sz="2400" dirty="0">
                <a:ea typeface="Majalla UI"/>
                <a:cs typeface="B Nazanin" pitchFamily="2" charset="-78"/>
              </a:rPr>
              <a:t>شب ادرای</a:t>
            </a:r>
            <a:endParaRPr lang="en-US" altLang="en-US" sz="2400" dirty="0">
              <a:cs typeface="B Nazanin" pitchFamily="2" charset="-78"/>
            </a:endParaRPr>
          </a:p>
        </p:txBody>
      </p:sp>
      <p:pic>
        <p:nvPicPr>
          <p:cNvPr id="3" name="Picture 2">
            <a:extLst>
              <a:ext uri="{FF2B5EF4-FFF2-40B4-BE49-F238E27FC236}">
                <a16:creationId xmlns:a16="http://schemas.microsoft.com/office/drawing/2014/main" id="{BDE8EDFF-C969-4397-BC12-600BA1F72648}"/>
              </a:ext>
            </a:extLst>
          </p:cNvPr>
          <p:cNvPicPr>
            <a:picLocks noChangeAspect="1"/>
          </p:cNvPicPr>
          <p:nvPr/>
        </p:nvPicPr>
        <p:blipFill>
          <a:blip r:embed="rId3"/>
          <a:stretch>
            <a:fillRect/>
          </a:stretch>
        </p:blipFill>
        <p:spPr>
          <a:xfrm>
            <a:off x="0" y="3396721"/>
            <a:ext cx="4779962" cy="3186641"/>
          </a:xfrm>
          <a:prstGeom prst="rect">
            <a:avLst/>
          </a:prstGeom>
        </p:spPr>
      </p:pic>
    </p:spTree>
    <p:extLst>
      <p:ext uri="{BB962C8B-B14F-4D97-AF65-F5344CB8AC3E}">
        <p14:creationId xmlns:p14="http://schemas.microsoft.com/office/powerpoint/2010/main" val="1848104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3" name="Content Placeholder 2"/>
          <p:cNvSpPr>
            <a:spLocks noGrp="1"/>
          </p:cNvSpPr>
          <p:nvPr>
            <p:ph idx="1"/>
          </p:nvPr>
        </p:nvSpPr>
        <p:spPr/>
        <p:txBody>
          <a:bodyPr>
            <a:normAutofit fontScale="85000" lnSpcReduction="10000"/>
          </a:bodyPr>
          <a:lstStyle/>
          <a:p>
            <a:pPr marL="274320" indent="-274320" algn="r" rtl="1" eaLnBrk="1" fontAlgn="auto" hangingPunct="1">
              <a:spcAft>
                <a:spcPts val="0"/>
              </a:spcAft>
              <a:buClr>
                <a:schemeClr val="accent3"/>
              </a:buClr>
              <a:buFont typeface="Wingdings 2" pitchFamily="18" charset="2"/>
              <a:buNone/>
              <a:defRPr/>
            </a:pPr>
            <a:r>
              <a:rPr lang="fa-IR" b="1" dirty="0">
                <a:solidFill>
                  <a:srgbClr val="7030A0"/>
                </a:solidFill>
                <a:cs typeface="B Nazanin" pitchFamily="2" charset="-78"/>
              </a:rPr>
              <a:t>نکته :</a:t>
            </a:r>
          </a:p>
          <a:p>
            <a:pPr marL="274320" indent="-274320" algn="r" rtl="1" eaLnBrk="1" fontAlgn="auto" hangingPunct="1">
              <a:spcAft>
                <a:spcPts val="0"/>
              </a:spcAft>
              <a:buClr>
                <a:schemeClr val="accent3"/>
              </a:buClr>
              <a:buFont typeface="Wingdings 2"/>
              <a:buNone/>
              <a:defRPr/>
            </a:pPr>
            <a:r>
              <a:rPr lang="fa-IR" dirty="0">
                <a:cs typeface="B Nazanin" pitchFamily="2" charset="-78"/>
              </a:rPr>
              <a:t>-- قبل از ایجاد ادم گوده گذار،حدود 4.5 لیتر مایع در بدن تجمع یافته است.</a:t>
            </a:r>
          </a:p>
          <a:p>
            <a:pPr marL="274320" indent="-274320" algn="r" rtl="1" eaLnBrk="1" fontAlgn="auto" hangingPunct="1">
              <a:spcAft>
                <a:spcPts val="0"/>
              </a:spcAft>
              <a:buClr>
                <a:schemeClr val="accent3"/>
              </a:buClr>
              <a:buFont typeface="Wingdings 2"/>
              <a:buNone/>
              <a:defRPr/>
            </a:pPr>
            <a:r>
              <a:rPr lang="fa-IR" sz="3000" b="1" dirty="0">
                <a:solidFill>
                  <a:srgbClr val="7030A0"/>
                </a:solidFill>
                <a:cs typeface="B Nazanin" pitchFamily="2" charset="-78"/>
              </a:rPr>
              <a:t>درمان طبی :</a:t>
            </a:r>
            <a:endParaRPr lang="fa-IR" b="1" dirty="0">
              <a:solidFill>
                <a:srgbClr val="7030A0"/>
              </a:solidFill>
              <a:cs typeface="B Nazanin" pitchFamily="2" charset="-78"/>
            </a:endParaRPr>
          </a:p>
          <a:p>
            <a:pPr marL="274320" indent="-274320" algn="r" rtl="1" eaLnBrk="1" fontAlgn="auto" hangingPunct="1">
              <a:spcAft>
                <a:spcPts val="0"/>
              </a:spcAft>
              <a:buClr>
                <a:schemeClr val="accent3"/>
              </a:buClr>
              <a:defRPr/>
            </a:pPr>
            <a:r>
              <a:rPr lang="fa-IR" dirty="0">
                <a:cs typeface="B Nazanin" pitchFamily="2" charset="-78"/>
              </a:rPr>
              <a:t>اهداف اساسی در درمان بیماران مبتلا به </a:t>
            </a:r>
            <a:r>
              <a:rPr lang="en-US" dirty="0">
                <a:cs typeface="B Nazanin" pitchFamily="2" charset="-78"/>
              </a:rPr>
              <a:t>C.H.F</a:t>
            </a:r>
            <a:r>
              <a:rPr lang="fa-IR" dirty="0">
                <a:cs typeface="B Nazanin" pitchFamily="2" charset="-78"/>
              </a:rPr>
              <a:t> شامل:</a:t>
            </a:r>
          </a:p>
          <a:p>
            <a:pPr marL="641033" lvl="1" indent="-274320" algn="r" rtl="1" eaLnBrk="1" fontAlgn="auto" hangingPunct="1">
              <a:spcAft>
                <a:spcPts val="0"/>
              </a:spcAft>
              <a:buClr>
                <a:schemeClr val="accent3"/>
              </a:buClr>
              <a:defRPr/>
            </a:pPr>
            <a:r>
              <a:rPr lang="fa-IR" dirty="0">
                <a:cs typeface="B Nazanin" pitchFamily="2" charset="-78"/>
              </a:rPr>
              <a:t>کاهش کار قلب</a:t>
            </a:r>
          </a:p>
          <a:p>
            <a:pPr marL="641033" lvl="1" indent="-274320" algn="r" rtl="1" eaLnBrk="1" fontAlgn="auto" hangingPunct="1">
              <a:spcAft>
                <a:spcPts val="0"/>
              </a:spcAft>
              <a:buClr>
                <a:schemeClr val="accent3"/>
              </a:buClr>
              <a:defRPr/>
            </a:pPr>
            <a:r>
              <a:rPr lang="fa-IR" dirty="0">
                <a:cs typeface="B Nazanin" pitchFamily="2" charset="-78"/>
              </a:rPr>
              <a:t>رفع یا کاهش هر نوع عامل ایجاد کننده(</a:t>
            </a:r>
            <a:r>
              <a:rPr lang="en-US" dirty="0" err="1">
                <a:cs typeface="B Nazanin" pitchFamily="2" charset="-78"/>
              </a:rPr>
              <a:t>A.Fib</a:t>
            </a:r>
            <a:r>
              <a:rPr lang="fa-IR" dirty="0">
                <a:cs typeface="B Nazanin" pitchFamily="2" charset="-78"/>
              </a:rPr>
              <a:t>، مصرف زیاد الکل)</a:t>
            </a:r>
          </a:p>
          <a:p>
            <a:pPr marL="641033" lvl="1" indent="-274320" algn="r" rtl="1" eaLnBrk="1" fontAlgn="auto" hangingPunct="1">
              <a:spcAft>
                <a:spcPts val="0"/>
              </a:spcAft>
              <a:buClr>
                <a:schemeClr val="accent3"/>
              </a:buClr>
              <a:defRPr/>
            </a:pPr>
            <a:r>
              <a:rPr lang="fa-IR" dirty="0">
                <a:cs typeface="B Nazanin" pitchFamily="2" charset="-78"/>
              </a:rPr>
              <a:t>کاهش بار کاری قلب توسط کاهش افترلود و پری لود </a:t>
            </a:r>
          </a:p>
          <a:p>
            <a:pPr marL="641033" lvl="1" indent="-274320" algn="r" rtl="1" eaLnBrk="1" fontAlgn="auto" hangingPunct="1">
              <a:spcAft>
                <a:spcPts val="0"/>
              </a:spcAft>
              <a:buClr>
                <a:schemeClr val="accent3"/>
              </a:buClr>
              <a:defRPr/>
            </a:pPr>
            <a:r>
              <a:rPr lang="fa-IR" dirty="0">
                <a:cs typeface="B Nazanin" pitchFamily="2" charset="-78"/>
              </a:rPr>
              <a:t>درمان بیمار </a:t>
            </a:r>
            <a:r>
              <a:rPr lang="en-US" dirty="0">
                <a:cs typeface="B Nazanin" pitchFamily="2" charset="-78"/>
              </a:rPr>
              <a:t>C.H.F</a:t>
            </a:r>
            <a:r>
              <a:rPr lang="fa-IR" dirty="0">
                <a:cs typeface="B Nazanin" pitchFamily="2" charset="-78"/>
              </a:rPr>
              <a:t> شامل محدودیت سدیم ومایعات وقطع الکل وسیگار است.</a:t>
            </a:r>
          </a:p>
          <a:p>
            <a:pPr marL="641033" lvl="1" indent="-274320" algn="r" rtl="1" eaLnBrk="1" fontAlgn="auto" hangingPunct="1">
              <a:spcAft>
                <a:spcPts val="0"/>
              </a:spcAft>
              <a:buClr>
                <a:schemeClr val="accent3"/>
              </a:buClr>
              <a:defRPr/>
            </a:pPr>
            <a:r>
              <a:rPr lang="fa-IR" dirty="0">
                <a:cs typeface="B Nazanin" pitchFamily="2" charset="-78"/>
              </a:rPr>
              <a:t>داروها بر اساس علائم داده می شود.</a:t>
            </a:r>
          </a:p>
          <a:p>
            <a:pPr marL="641033" lvl="1" indent="-274320" algn="r" rtl="1" eaLnBrk="1" fontAlgn="auto" hangingPunct="1">
              <a:spcAft>
                <a:spcPts val="0"/>
              </a:spcAft>
              <a:buClr>
                <a:schemeClr val="accent3"/>
              </a:buClr>
              <a:defRPr/>
            </a:pPr>
            <a:r>
              <a:rPr lang="fa-IR" dirty="0">
                <a:cs typeface="B Nazanin" pitchFamily="2" charset="-78"/>
              </a:rPr>
              <a:t>تجویز اکسیژن وحتی لوله گذاری</a:t>
            </a:r>
            <a:endParaRPr lang="en-US" dirty="0">
              <a:cs typeface="B Nazanin" pitchFamily="2" charset="-78"/>
            </a:endParaRPr>
          </a:p>
        </p:txBody>
      </p:sp>
      <p:pic>
        <p:nvPicPr>
          <p:cNvPr id="2" name="Picture 1">
            <a:extLst>
              <a:ext uri="{FF2B5EF4-FFF2-40B4-BE49-F238E27FC236}">
                <a16:creationId xmlns:a16="http://schemas.microsoft.com/office/drawing/2014/main" id="{DF192CBC-FCC5-4566-A131-1250EDDD03FD}"/>
              </a:ext>
            </a:extLst>
          </p:cNvPr>
          <p:cNvPicPr>
            <a:picLocks noChangeAspect="1"/>
          </p:cNvPicPr>
          <p:nvPr/>
        </p:nvPicPr>
        <p:blipFill>
          <a:blip r:embed="rId3"/>
          <a:stretch>
            <a:fillRect/>
          </a:stretch>
        </p:blipFill>
        <p:spPr>
          <a:xfrm>
            <a:off x="0" y="10750"/>
            <a:ext cx="2503050" cy="1406887"/>
          </a:xfrm>
          <a:prstGeom prst="rect">
            <a:avLst/>
          </a:prstGeom>
        </p:spPr>
      </p:pic>
    </p:spTree>
    <p:extLst>
      <p:ext uri="{BB962C8B-B14F-4D97-AF65-F5344CB8AC3E}">
        <p14:creationId xmlns:p14="http://schemas.microsoft.com/office/powerpoint/2010/main" val="2491508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D87981-CF56-4822-81E1-95D509720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664" y="-234235"/>
            <a:ext cx="11737304" cy="73264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23963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179203" name="Content Placeholder 2"/>
          <p:cNvSpPr>
            <a:spLocks noGrp="1"/>
          </p:cNvSpPr>
          <p:nvPr>
            <p:ph idx="1"/>
          </p:nvPr>
        </p:nvSpPr>
        <p:spPr/>
        <p:txBody>
          <a:bodyPr>
            <a:normAutofit lnSpcReduction="10000"/>
          </a:bodyPr>
          <a:lstStyle/>
          <a:p>
            <a:pPr algn="r" rtl="1" eaLnBrk="1" hangingPunct="1">
              <a:lnSpc>
                <a:spcPct val="90000"/>
              </a:lnSpc>
              <a:buFont typeface="Wingdings 2" pitchFamily="18" charset="2"/>
              <a:buNone/>
            </a:pPr>
            <a:r>
              <a:rPr lang="fa-IR" altLang="en-US" sz="2800" b="1">
                <a:solidFill>
                  <a:srgbClr val="7030A0"/>
                </a:solidFill>
                <a:ea typeface="Majalla UI"/>
                <a:cs typeface="B Nazanin" pitchFamily="2" charset="-78"/>
              </a:rPr>
              <a:t>درمان دارویی :</a:t>
            </a:r>
          </a:p>
          <a:p>
            <a:pPr algn="r" rtl="1" eaLnBrk="1" hangingPunct="1">
              <a:lnSpc>
                <a:spcPct val="90000"/>
              </a:lnSpc>
            </a:pPr>
            <a:r>
              <a:rPr lang="en-US" altLang="en-US">
                <a:cs typeface="B Nazanin" pitchFamily="2" charset="-78"/>
              </a:rPr>
              <a:t>ACE-Is</a:t>
            </a:r>
            <a:r>
              <a:rPr lang="fa-IR" altLang="en-US">
                <a:ea typeface="Majalla UI"/>
                <a:cs typeface="B Nazanin" pitchFamily="2" charset="-78"/>
              </a:rPr>
              <a:t>  نقش اساسی در درمان </a:t>
            </a:r>
            <a:r>
              <a:rPr lang="en-US" altLang="en-US">
                <a:cs typeface="B Nazanin" pitchFamily="2" charset="-78"/>
              </a:rPr>
              <a:t>H.F</a:t>
            </a:r>
            <a:r>
              <a:rPr lang="fa-IR" altLang="en-US">
                <a:ea typeface="Majalla UI"/>
                <a:cs typeface="B Nazanin" pitchFamily="2" charset="-78"/>
              </a:rPr>
              <a:t> ناشی از اختلال در عملکرد سیستولیک دارد این داروها اتساع پذیری عروق و دیورز را بهبود می بخشد.</a:t>
            </a:r>
          </a:p>
          <a:p>
            <a:pPr algn="r" rtl="1" eaLnBrk="1" hangingPunct="1">
              <a:lnSpc>
                <a:spcPct val="90000"/>
              </a:lnSpc>
              <a:buFont typeface="Wingdings 2" pitchFamily="18" charset="2"/>
              <a:buNone/>
            </a:pPr>
            <a:r>
              <a:rPr lang="fa-IR" altLang="en-US">
                <a:ea typeface="Majalla UI"/>
                <a:cs typeface="B Nazanin" pitchFamily="2" charset="-78"/>
              </a:rPr>
              <a:t> </a:t>
            </a:r>
            <a:r>
              <a:rPr lang="fa-IR" altLang="en-US" b="1">
                <a:solidFill>
                  <a:srgbClr val="7030A0"/>
                </a:solidFill>
                <a:ea typeface="Majalla UI"/>
                <a:cs typeface="B Nazanin" pitchFamily="2" charset="-78"/>
              </a:rPr>
              <a:t>نکته :</a:t>
            </a:r>
          </a:p>
          <a:p>
            <a:pPr algn="r" rtl="1" eaLnBrk="1" hangingPunct="1">
              <a:lnSpc>
                <a:spcPct val="90000"/>
              </a:lnSpc>
            </a:pPr>
            <a:r>
              <a:rPr lang="fa-IR" altLang="en-US">
                <a:ea typeface="Majalla UI"/>
                <a:cs typeface="B Nazanin" pitchFamily="2" charset="-78"/>
              </a:rPr>
              <a:t>اولین داروی تجویز شده برای بیماران با</a:t>
            </a:r>
            <a:r>
              <a:rPr lang="en-US" altLang="en-US">
                <a:cs typeface="B Nazanin" pitchFamily="2" charset="-78"/>
              </a:rPr>
              <a:t> H.F</a:t>
            </a:r>
            <a:r>
              <a:rPr lang="fa-IR" altLang="en-US">
                <a:ea typeface="Majalla UI"/>
                <a:cs typeface="B Nazanin" pitchFamily="2" charset="-78"/>
              </a:rPr>
              <a:t> خفیف وبدون احتقان ریه می باشند.</a:t>
            </a:r>
          </a:p>
          <a:p>
            <a:pPr algn="r" rtl="1" eaLnBrk="1" hangingPunct="1">
              <a:lnSpc>
                <a:spcPct val="90000"/>
              </a:lnSpc>
              <a:buFont typeface="Wingdings 2" pitchFamily="18" charset="2"/>
              <a:buNone/>
            </a:pPr>
            <a:r>
              <a:rPr lang="fa-IR" altLang="en-US" b="1">
                <a:solidFill>
                  <a:srgbClr val="7030A0"/>
                </a:solidFill>
                <a:ea typeface="Majalla UI"/>
                <a:cs typeface="B Nazanin" pitchFamily="2" charset="-78"/>
              </a:rPr>
              <a:t>نکته :</a:t>
            </a:r>
          </a:p>
          <a:p>
            <a:pPr algn="r" rtl="1" eaLnBrk="1" hangingPunct="1">
              <a:lnSpc>
                <a:spcPct val="90000"/>
              </a:lnSpc>
            </a:pPr>
            <a:r>
              <a:rPr lang="fa-IR" altLang="en-US">
                <a:ea typeface="Majalla UI"/>
                <a:cs typeface="B Nazanin" pitchFamily="2" charset="-78"/>
              </a:rPr>
              <a:t>بیماران از نظر کاهش فشار خون،هیپوولمی وهیپوناترمی بخصوص همراه با دریافت دیورتیک کنترل می شوند.</a:t>
            </a:r>
            <a:endParaRPr lang="en-US" altLang="en-US">
              <a:cs typeface="B Nazanin" pitchFamily="2" charset="-78"/>
            </a:endParaRPr>
          </a:p>
        </p:txBody>
      </p:sp>
    </p:spTree>
    <p:extLst>
      <p:ext uri="{BB962C8B-B14F-4D97-AF65-F5344CB8AC3E}">
        <p14:creationId xmlns:p14="http://schemas.microsoft.com/office/powerpoint/2010/main" val="4005225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BE3938-D238-4FDF-B1FA-7A267C06C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88" y="0"/>
            <a:ext cx="9756576" cy="6858000"/>
          </a:xfrm>
          <a:prstGeom prst="rect">
            <a:avLst/>
          </a:prstGeom>
        </p:spPr>
      </p:pic>
    </p:spTree>
    <p:extLst>
      <p:ext uri="{BB962C8B-B14F-4D97-AF65-F5344CB8AC3E}">
        <p14:creationId xmlns:p14="http://schemas.microsoft.com/office/powerpoint/2010/main" val="1095439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62A96-B1ED-4EE0-9337-ADD0B270D682}"/>
              </a:ext>
            </a:extLst>
          </p:cNvPr>
          <p:cNvSpPr>
            <a:spLocks noGrp="1"/>
          </p:cNvSpPr>
          <p:nvPr>
            <p:ph type="title"/>
          </p:nvPr>
        </p:nvSpPr>
        <p:spPr/>
        <p:txBody>
          <a:bodyPr/>
          <a:lstStyle/>
          <a:p>
            <a:r>
              <a:rPr lang="fa-IR" dirty="0">
                <a:cs typeface="B Nazanin" panose="00000400000000000000" pitchFamily="2" charset="-78"/>
              </a:rPr>
              <a:t>داروهای نارسایی قلبی </a:t>
            </a:r>
          </a:p>
        </p:txBody>
      </p:sp>
      <p:graphicFrame>
        <p:nvGraphicFramePr>
          <p:cNvPr id="4" name="Table 4">
            <a:extLst>
              <a:ext uri="{FF2B5EF4-FFF2-40B4-BE49-F238E27FC236}">
                <a16:creationId xmlns:a16="http://schemas.microsoft.com/office/drawing/2014/main" id="{51980BAE-4F32-4020-9813-A3C70E9B3F44}"/>
              </a:ext>
            </a:extLst>
          </p:cNvPr>
          <p:cNvGraphicFramePr>
            <a:graphicFrameLocks noGrp="1"/>
          </p:cNvGraphicFramePr>
          <p:nvPr>
            <p:ph idx="1"/>
            <p:extLst>
              <p:ext uri="{D42A27DB-BD31-4B8C-83A1-F6EECF244321}">
                <p14:modId xmlns:p14="http://schemas.microsoft.com/office/powerpoint/2010/main" val="2947554220"/>
              </p:ext>
            </p:extLst>
          </p:nvPr>
        </p:nvGraphicFramePr>
        <p:xfrm>
          <a:off x="-72516" y="1417638"/>
          <a:ext cx="9289032" cy="5672124"/>
        </p:xfrm>
        <a:graphic>
          <a:graphicData uri="http://schemas.openxmlformats.org/drawingml/2006/table">
            <a:tbl>
              <a:tblPr rtl="1" firstRow="1" bandRow="1">
                <a:tableStyleId>{21E4AEA4-8DFA-4A89-87EB-49C32662AFE0}</a:tableStyleId>
              </a:tblPr>
              <a:tblGrid>
                <a:gridCol w="3096344">
                  <a:extLst>
                    <a:ext uri="{9D8B030D-6E8A-4147-A177-3AD203B41FA5}">
                      <a16:colId xmlns:a16="http://schemas.microsoft.com/office/drawing/2014/main" val="4026585044"/>
                    </a:ext>
                  </a:extLst>
                </a:gridCol>
                <a:gridCol w="3096344">
                  <a:extLst>
                    <a:ext uri="{9D8B030D-6E8A-4147-A177-3AD203B41FA5}">
                      <a16:colId xmlns:a16="http://schemas.microsoft.com/office/drawing/2014/main" val="4288509666"/>
                    </a:ext>
                  </a:extLst>
                </a:gridCol>
                <a:gridCol w="3096344">
                  <a:extLst>
                    <a:ext uri="{9D8B030D-6E8A-4147-A177-3AD203B41FA5}">
                      <a16:colId xmlns:a16="http://schemas.microsoft.com/office/drawing/2014/main" val="2961350941"/>
                    </a:ext>
                  </a:extLst>
                </a:gridCol>
              </a:tblGrid>
              <a:tr h="1352649">
                <a:tc>
                  <a:txBody>
                    <a:bodyPr/>
                    <a:lstStyle/>
                    <a:p>
                      <a:pPr algn="ctr" rtl="1"/>
                      <a:r>
                        <a:rPr lang="fa-IR" sz="2000" dirty="0">
                          <a:cs typeface="B Nazanin" panose="00000400000000000000" pitchFamily="2" charset="-78"/>
                        </a:rPr>
                        <a:t>داروها </a:t>
                      </a:r>
                    </a:p>
                  </a:txBody>
                  <a:tcPr/>
                </a:tc>
                <a:tc>
                  <a:txBody>
                    <a:bodyPr/>
                    <a:lstStyle/>
                    <a:p>
                      <a:pPr algn="ctr" rtl="1"/>
                      <a:r>
                        <a:rPr lang="fa-IR" sz="2000" dirty="0">
                          <a:cs typeface="B Nazanin" panose="00000400000000000000" pitchFamily="2" charset="-78"/>
                        </a:rPr>
                        <a:t>اثرات درمانی </a:t>
                      </a:r>
                    </a:p>
                  </a:txBody>
                  <a:tcPr/>
                </a:tc>
                <a:tc>
                  <a:txBody>
                    <a:bodyPr/>
                    <a:lstStyle/>
                    <a:p>
                      <a:pPr algn="ctr" rtl="1"/>
                      <a:r>
                        <a:rPr lang="fa-IR" sz="2000" dirty="0">
                          <a:cs typeface="B Nazanin" panose="00000400000000000000" pitchFamily="2" charset="-78"/>
                        </a:rPr>
                        <a:t>توجهات پرستاری </a:t>
                      </a:r>
                    </a:p>
                  </a:txBody>
                  <a:tcPr/>
                </a:tc>
                <a:extLst>
                  <a:ext uri="{0D108BD9-81ED-4DB2-BD59-A6C34878D82A}">
                    <a16:rowId xmlns:a16="http://schemas.microsoft.com/office/drawing/2014/main" val="3972967581"/>
                  </a:ext>
                </a:extLst>
              </a:tr>
              <a:tr h="1439825">
                <a:tc>
                  <a:txBody>
                    <a:bodyPr/>
                    <a:lstStyle/>
                    <a:p>
                      <a:pPr algn="ctr" rtl="1"/>
                      <a:r>
                        <a:rPr lang="en-US" sz="2000" dirty="0">
                          <a:cs typeface="B Nazanin" panose="00000400000000000000" pitchFamily="2" charset="-78"/>
                        </a:rPr>
                        <a:t>Lisinopril</a:t>
                      </a:r>
                    </a:p>
                    <a:p>
                      <a:pPr algn="ctr" rtl="1"/>
                      <a:endParaRPr lang="fa-IR" sz="2000" dirty="0">
                        <a:cs typeface="B Nazanin" panose="00000400000000000000" pitchFamily="2" charset="-78"/>
                      </a:endParaRPr>
                    </a:p>
                  </a:txBody>
                  <a:tcPr/>
                </a:tc>
                <a:tc>
                  <a:txBody>
                    <a:bodyPr/>
                    <a:lstStyle/>
                    <a:p>
                      <a:pPr algn="ctr" rtl="1"/>
                      <a:r>
                        <a:rPr lang="en-US" sz="2000" dirty="0">
                          <a:cs typeface="B Nazanin" panose="00000400000000000000" pitchFamily="2" charset="-78"/>
                        </a:rPr>
                        <a:t>BP </a:t>
                      </a:r>
                      <a:r>
                        <a:rPr lang="fa-IR" sz="2000" dirty="0">
                          <a:cs typeface="B Nazanin" panose="00000400000000000000" pitchFamily="2" charset="-78"/>
                        </a:rPr>
                        <a:t>  کاهش</a:t>
                      </a:r>
                    </a:p>
                    <a:p>
                      <a:pPr algn="ctr" rtl="1"/>
                      <a:r>
                        <a:rPr lang="fa-IR" sz="2000" dirty="0">
                          <a:cs typeface="B Nazanin" panose="00000400000000000000" pitchFamily="2" charset="-78"/>
                        </a:rPr>
                        <a:t>کاهش پس بار</a:t>
                      </a:r>
                    </a:p>
                    <a:p>
                      <a:pPr algn="ctr" rtl="1"/>
                      <a:r>
                        <a:rPr lang="fa-IR" sz="2000" dirty="0">
                          <a:cs typeface="B Nazanin" panose="00000400000000000000" pitchFamily="2" charset="-78"/>
                        </a:rPr>
                        <a:t>تسکین علایم و جلوگیری از پیشرفت </a:t>
                      </a:r>
                      <a:r>
                        <a:rPr lang="en-US" sz="2000" dirty="0">
                          <a:cs typeface="B Nazanin" panose="00000400000000000000" pitchFamily="2" charset="-78"/>
                        </a:rPr>
                        <a:t>HF</a:t>
                      </a:r>
                      <a:r>
                        <a:rPr lang="fa-IR" sz="2000" dirty="0">
                          <a:cs typeface="B Nazanin" panose="00000400000000000000" pitchFamily="2" charset="-78"/>
                        </a:rPr>
                        <a:t> </a:t>
                      </a:r>
                    </a:p>
                  </a:txBody>
                  <a:tcPr/>
                </a:tc>
                <a:tc>
                  <a:txBody>
                    <a:bodyPr/>
                    <a:lstStyle/>
                    <a:p>
                      <a:pPr algn="ctr" rtl="1"/>
                      <a:r>
                        <a:rPr lang="fa-IR" sz="2000" dirty="0">
                          <a:cs typeface="B Nazanin" panose="00000400000000000000" pitchFamily="2" charset="-78"/>
                        </a:rPr>
                        <a:t>توجه به افت فشارخون علامتدار</a:t>
                      </a:r>
                    </a:p>
                    <a:p>
                      <a:pPr algn="ctr" rtl="1"/>
                      <a:r>
                        <a:rPr lang="fa-IR" sz="2000" dirty="0">
                          <a:cs typeface="B Nazanin" panose="00000400000000000000" pitchFamily="2" charset="-78"/>
                        </a:rPr>
                        <a:t>افزایش پتاسیم</a:t>
                      </a:r>
                    </a:p>
                    <a:p>
                      <a:pPr algn="ctr" rtl="1"/>
                      <a:r>
                        <a:rPr lang="fa-IR" sz="2000" dirty="0">
                          <a:cs typeface="B Nazanin" panose="00000400000000000000" pitchFamily="2" charset="-78"/>
                        </a:rPr>
                        <a:t>سرفه و بدتر شدن عملکرد کلیه</a:t>
                      </a:r>
                    </a:p>
                  </a:txBody>
                  <a:tcPr/>
                </a:tc>
                <a:extLst>
                  <a:ext uri="{0D108BD9-81ED-4DB2-BD59-A6C34878D82A}">
                    <a16:rowId xmlns:a16="http://schemas.microsoft.com/office/drawing/2014/main" val="1252198691"/>
                  </a:ext>
                </a:extLst>
              </a:tr>
              <a:tr h="1439825">
                <a:tc>
                  <a:txBody>
                    <a:bodyPr/>
                    <a:lstStyle/>
                    <a:p>
                      <a:pPr algn="ctr" rtl="1"/>
                      <a:r>
                        <a:rPr lang="en-US" sz="2000" dirty="0">
                          <a:cs typeface="B Nazanin" panose="00000400000000000000" pitchFamily="2" charset="-78"/>
                        </a:rPr>
                        <a:t>Valsartan</a:t>
                      </a:r>
                    </a:p>
                    <a:p>
                      <a:pPr algn="ctr" rtl="1"/>
                      <a:r>
                        <a:rPr lang="en-US" sz="2000" dirty="0">
                          <a:cs typeface="B Nazanin" panose="00000400000000000000" pitchFamily="2" charset="-78"/>
                        </a:rPr>
                        <a:t>Losartan</a:t>
                      </a:r>
                      <a:endParaRPr lang="fa-IR" sz="2000" dirty="0">
                        <a:cs typeface="B Nazanin" panose="00000400000000000000" pitchFamily="2" charset="-78"/>
                      </a:endParaRPr>
                    </a:p>
                  </a:txBody>
                  <a:tcPr/>
                </a:tc>
                <a:tc>
                  <a:txBody>
                    <a:bodyPr/>
                    <a:lstStyle/>
                    <a:p>
                      <a:pPr algn="ctr" rtl="1"/>
                      <a:r>
                        <a:rPr lang="en-US" sz="2000" dirty="0">
                          <a:cs typeface="B Nazanin" panose="00000400000000000000" pitchFamily="2" charset="-78"/>
                        </a:rPr>
                        <a:t>BP   </a:t>
                      </a:r>
                      <a:r>
                        <a:rPr lang="fa-IR" sz="2000" dirty="0">
                          <a:cs typeface="B Nazanin" panose="00000400000000000000" pitchFamily="2" charset="-78"/>
                        </a:rPr>
                        <a:t>کاهش</a:t>
                      </a:r>
                    </a:p>
                    <a:p>
                      <a:pPr algn="ctr" rtl="1"/>
                      <a:r>
                        <a:rPr lang="fa-IR" sz="2000" dirty="0">
                          <a:cs typeface="B Nazanin" panose="00000400000000000000" pitchFamily="2" charset="-78"/>
                        </a:rPr>
                        <a:t>کاهش پس بار</a:t>
                      </a:r>
                    </a:p>
                    <a:p>
                      <a:pPr algn="ctr" rtl="1"/>
                      <a:r>
                        <a:rPr lang="fa-IR" sz="2000" dirty="0">
                          <a:cs typeface="B Nazanin" panose="00000400000000000000" pitchFamily="2" charset="-78"/>
                        </a:rPr>
                        <a:t>تسکین علایم و جلوگیری از پیشرفت </a:t>
                      </a:r>
                      <a:r>
                        <a:rPr lang="en-US" sz="2000" dirty="0">
                          <a:cs typeface="B Nazanin" panose="00000400000000000000" pitchFamily="2" charset="-78"/>
                        </a:rPr>
                        <a:t>HF</a:t>
                      </a:r>
                      <a:endParaRPr lang="fa-IR" sz="2000" dirty="0">
                        <a:cs typeface="B Nazanin" panose="00000400000000000000" pitchFamily="2" charset="-78"/>
                      </a:endParaRPr>
                    </a:p>
                  </a:txBody>
                  <a:tcPr/>
                </a:tc>
                <a:tc>
                  <a:txBody>
                    <a:bodyPr/>
                    <a:lstStyle/>
                    <a:p>
                      <a:pPr algn="ctr" rtl="1"/>
                      <a:r>
                        <a:rPr lang="fa-IR" sz="2000" dirty="0">
                          <a:cs typeface="B Nazanin" panose="00000400000000000000" pitchFamily="2" charset="-78"/>
                        </a:rPr>
                        <a:t>توجه به افت فشارخون علامتدار</a:t>
                      </a:r>
                    </a:p>
                    <a:p>
                      <a:pPr algn="ctr" rtl="1"/>
                      <a:r>
                        <a:rPr lang="fa-IR" sz="2000" dirty="0">
                          <a:cs typeface="B Nazanin" panose="00000400000000000000" pitchFamily="2" charset="-78"/>
                        </a:rPr>
                        <a:t>افزایش پتاسیم</a:t>
                      </a:r>
                    </a:p>
                    <a:p>
                      <a:pPr algn="ctr" rtl="1"/>
                      <a:r>
                        <a:rPr lang="fa-IR" sz="2000" dirty="0">
                          <a:cs typeface="B Nazanin" panose="00000400000000000000" pitchFamily="2" charset="-78"/>
                        </a:rPr>
                        <a:t>سرفه و بدتر شدن عملکرد کلیه</a:t>
                      </a:r>
                    </a:p>
                    <a:p>
                      <a:pPr algn="ctr" rtl="1"/>
                      <a:endParaRPr lang="fa-IR" sz="2000" dirty="0">
                        <a:cs typeface="B Nazanin" panose="00000400000000000000" pitchFamily="2" charset="-78"/>
                      </a:endParaRPr>
                    </a:p>
                  </a:txBody>
                  <a:tcPr/>
                </a:tc>
                <a:extLst>
                  <a:ext uri="{0D108BD9-81ED-4DB2-BD59-A6C34878D82A}">
                    <a16:rowId xmlns:a16="http://schemas.microsoft.com/office/drawing/2014/main" val="2949063721"/>
                  </a:ext>
                </a:extLst>
              </a:tr>
              <a:tr h="1439825">
                <a:tc>
                  <a:txBody>
                    <a:bodyPr/>
                    <a:lstStyle/>
                    <a:p>
                      <a:pPr algn="ctr" rtl="1"/>
                      <a:r>
                        <a:rPr lang="en-US" sz="2000" dirty="0">
                          <a:cs typeface="B Nazanin" panose="00000400000000000000" pitchFamily="2" charset="-78"/>
                        </a:rPr>
                        <a:t>Hydralazine  and Isosorbide</a:t>
                      </a:r>
                      <a:endParaRPr lang="fa-IR" sz="2000" dirty="0">
                        <a:cs typeface="B Nazanin" panose="00000400000000000000" pitchFamily="2" charset="-78"/>
                      </a:endParaRPr>
                    </a:p>
                  </a:txBody>
                  <a:tcPr/>
                </a:tc>
                <a:tc>
                  <a:txBody>
                    <a:bodyPr/>
                    <a:lstStyle/>
                    <a:p>
                      <a:pPr algn="ctr" rtl="1"/>
                      <a:r>
                        <a:rPr lang="fa-IR" sz="2000" dirty="0">
                          <a:cs typeface="B Nazanin" panose="00000400000000000000" pitchFamily="2" charset="-78"/>
                        </a:rPr>
                        <a:t>اتساع عروق </a:t>
                      </a:r>
                    </a:p>
                    <a:p>
                      <a:pPr algn="ctr" rtl="1"/>
                      <a:r>
                        <a:rPr lang="en-US" sz="2000" dirty="0">
                          <a:cs typeface="B Nazanin" panose="00000400000000000000" pitchFamily="2" charset="-78"/>
                        </a:rPr>
                        <a:t>BP </a:t>
                      </a:r>
                      <a:r>
                        <a:rPr lang="fa-IR" sz="2000" dirty="0">
                          <a:cs typeface="B Nazanin" panose="00000400000000000000" pitchFamily="2" charset="-78"/>
                        </a:rPr>
                        <a:t>  کاهش</a:t>
                      </a:r>
                    </a:p>
                    <a:p>
                      <a:pPr algn="ctr" rtl="1"/>
                      <a:r>
                        <a:rPr lang="fa-IR" sz="2000" dirty="0">
                          <a:cs typeface="B Nazanin" panose="00000400000000000000" pitchFamily="2" charset="-78"/>
                        </a:rPr>
                        <a:t>کاهش پس بار</a:t>
                      </a:r>
                    </a:p>
                    <a:p>
                      <a:pPr algn="ctr" rtl="1"/>
                      <a:endParaRPr lang="fa-IR" sz="2000" dirty="0">
                        <a:cs typeface="B Nazanin" panose="00000400000000000000" pitchFamily="2" charset="-78"/>
                      </a:endParaRPr>
                    </a:p>
                  </a:txBody>
                  <a:tcPr/>
                </a:tc>
                <a:tc>
                  <a:txBody>
                    <a:bodyPr/>
                    <a:lstStyle/>
                    <a:p>
                      <a:pPr algn="ctr" rtl="1"/>
                      <a:r>
                        <a:rPr lang="fa-IR" sz="2000" dirty="0">
                          <a:cs typeface="B Nazanin" panose="00000400000000000000" pitchFamily="2" charset="-78"/>
                        </a:rPr>
                        <a:t>توجه به افت فشار خون علامت دار </a:t>
                      </a:r>
                    </a:p>
                  </a:txBody>
                  <a:tcPr/>
                </a:tc>
                <a:extLst>
                  <a:ext uri="{0D108BD9-81ED-4DB2-BD59-A6C34878D82A}">
                    <a16:rowId xmlns:a16="http://schemas.microsoft.com/office/drawing/2014/main" val="210728410"/>
                  </a:ext>
                </a:extLst>
              </a:tr>
            </a:tbl>
          </a:graphicData>
        </a:graphic>
      </p:graphicFrame>
    </p:spTree>
    <p:extLst>
      <p:ext uri="{BB962C8B-B14F-4D97-AF65-F5344CB8AC3E}">
        <p14:creationId xmlns:p14="http://schemas.microsoft.com/office/powerpoint/2010/main" val="2011465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83E0C-562E-4167-8DA1-A02E12082C74}"/>
              </a:ext>
            </a:extLst>
          </p:cNvPr>
          <p:cNvSpPr>
            <a:spLocks noGrp="1"/>
          </p:cNvSpPr>
          <p:nvPr>
            <p:ph type="title"/>
          </p:nvPr>
        </p:nvSpPr>
        <p:spPr/>
        <p:txBody>
          <a:bodyPr/>
          <a:lstStyle/>
          <a:p>
            <a:r>
              <a:rPr lang="fa-IR" dirty="0"/>
              <a:t>داروهای نارسایی قلبی </a:t>
            </a:r>
          </a:p>
        </p:txBody>
      </p:sp>
      <p:graphicFrame>
        <p:nvGraphicFramePr>
          <p:cNvPr id="4" name="Table 4">
            <a:extLst>
              <a:ext uri="{FF2B5EF4-FFF2-40B4-BE49-F238E27FC236}">
                <a16:creationId xmlns:a16="http://schemas.microsoft.com/office/drawing/2014/main" id="{B02A394C-0BF0-4016-BF0B-8759D4A932EC}"/>
              </a:ext>
            </a:extLst>
          </p:cNvPr>
          <p:cNvGraphicFramePr>
            <a:graphicFrameLocks noGrp="1"/>
          </p:cNvGraphicFramePr>
          <p:nvPr>
            <p:ph idx="1"/>
            <p:extLst>
              <p:ext uri="{D42A27DB-BD31-4B8C-83A1-F6EECF244321}">
                <p14:modId xmlns:p14="http://schemas.microsoft.com/office/powerpoint/2010/main" val="1589596952"/>
              </p:ext>
            </p:extLst>
          </p:nvPr>
        </p:nvGraphicFramePr>
        <p:xfrm>
          <a:off x="0" y="1384163"/>
          <a:ext cx="9145014" cy="5951859"/>
        </p:xfrm>
        <a:graphic>
          <a:graphicData uri="http://schemas.openxmlformats.org/drawingml/2006/table">
            <a:tbl>
              <a:tblPr rtl="1" firstRow="1" bandRow="1">
                <a:tableStyleId>{5C22544A-7EE6-4342-B048-85BDC9FD1C3A}</a:tableStyleId>
              </a:tblPr>
              <a:tblGrid>
                <a:gridCol w="3048338">
                  <a:extLst>
                    <a:ext uri="{9D8B030D-6E8A-4147-A177-3AD203B41FA5}">
                      <a16:colId xmlns:a16="http://schemas.microsoft.com/office/drawing/2014/main" val="3821568274"/>
                    </a:ext>
                  </a:extLst>
                </a:gridCol>
                <a:gridCol w="3048338">
                  <a:extLst>
                    <a:ext uri="{9D8B030D-6E8A-4147-A177-3AD203B41FA5}">
                      <a16:colId xmlns:a16="http://schemas.microsoft.com/office/drawing/2014/main" val="1589696692"/>
                    </a:ext>
                  </a:extLst>
                </a:gridCol>
                <a:gridCol w="3048338">
                  <a:extLst>
                    <a:ext uri="{9D8B030D-6E8A-4147-A177-3AD203B41FA5}">
                      <a16:colId xmlns:a16="http://schemas.microsoft.com/office/drawing/2014/main" val="3394262958"/>
                    </a:ext>
                  </a:extLst>
                </a:gridCol>
              </a:tblGrid>
              <a:tr h="1078872">
                <a:tc>
                  <a:txBody>
                    <a:bodyPr/>
                    <a:lstStyle/>
                    <a:p>
                      <a:pPr algn="ctr" rtl="1"/>
                      <a:r>
                        <a:rPr lang="fa-IR" sz="2000" dirty="0">
                          <a:cs typeface="B Nazanin" panose="00000400000000000000" pitchFamily="2" charset="-78"/>
                        </a:rPr>
                        <a:t>داروها </a:t>
                      </a:r>
                    </a:p>
                  </a:txBody>
                  <a:tcPr/>
                </a:tc>
                <a:tc>
                  <a:txBody>
                    <a:bodyPr/>
                    <a:lstStyle/>
                    <a:p>
                      <a:pPr algn="ctr" rtl="1"/>
                      <a:r>
                        <a:rPr lang="fa-IR" sz="2000" dirty="0">
                          <a:cs typeface="B Nazanin" panose="00000400000000000000" pitchFamily="2" charset="-78"/>
                        </a:rPr>
                        <a:t>اثرات درمانی </a:t>
                      </a:r>
                    </a:p>
                  </a:txBody>
                  <a:tcPr/>
                </a:tc>
                <a:tc>
                  <a:txBody>
                    <a:bodyPr/>
                    <a:lstStyle/>
                    <a:p>
                      <a:pPr algn="ctr" rtl="1"/>
                      <a:r>
                        <a:rPr lang="fa-IR" sz="2000" dirty="0">
                          <a:cs typeface="B Nazanin" panose="00000400000000000000" pitchFamily="2" charset="-78"/>
                        </a:rPr>
                        <a:t>توجهات پرستاری </a:t>
                      </a:r>
                    </a:p>
                  </a:txBody>
                  <a:tcPr/>
                </a:tc>
                <a:extLst>
                  <a:ext uri="{0D108BD9-81ED-4DB2-BD59-A6C34878D82A}">
                    <a16:rowId xmlns:a16="http://schemas.microsoft.com/office/drawing/2014/main" val="3044416325"/>
                  </a:ext>
                </a:extLst>
              </a:tr>
              <a:tr h="1217178">
                <a:tc>
                  <a:txBody>
                    <a:bodyPr/>
                    <a:lstStyle/>
                    <a:p>
                      <a:pPr rtl="1"/>
                      <a:r>
                        <a:rPr lang="en-US" dirty="0"/>
                        <a:t>Metoprolol</a:t>
                      </a:r>
                    </a:p>
                    <a:p>
                      <a:pPr rtl="1"/>
                      <a:r>
                        <a:rPr lang="en-US" dirty="0"/>
                        <a:t>Carvedilol</a:t>
                      </a:r>
                      <a:endParaRPr lang="fa-IR" dirty="0"/>
                    </a:p>
                  </a:txBody>
                  <a:tcPr/>
                </a:tc>
                <a:tc>
                  <a:txBody>
                    <a:bodyPr/>
                    <a:lstStyle/>
                    <a:p>
                      <a:pPr algn="r" rtl="1"/>
                      <a:r>
                        <a:rPr lang="fa-IR" dirty="0"/>
                        <a:t>اتساع عروق </a:t>
                      </a:r>
                    </a:p>
                    <a:p>
                      <a:pPr algn="r" rtl="1"/>
                      <a:r>
                        <a:rPr lang="fa-IR" dirty="0"/>
                        <a:t>کاهش پس بار</a:t>
                      </a:r>
                    </a:p>
                    <a:p>
                      <a:pPr algn="r" rtl="1"/>
                      <a:r>
                        <a:rPr lang="fa-IR" dirty="0"/>
                        <a:t>کاهش علایم </a:t>
                      </a:r>
                    </a:p>
                    <a:p>
                      <a:pPr algn="r" rtl="1"/>
                      <a:r>
                        <a:rPr lang="fa-IR" dirty="0"/>
                        <a:t>بهبود ظرفیت فعالیت</a:t>
                      </a:r>
                    </a:p>
                  </a:txBody>
                  <a:tcPr/>
                </a:tc>
                <a:tc>
                  <a:txBody>
                    <a:bodyPr/>
                    <a:lstStyle/>
                    <a:p>
                      <a:pPr algn="r" rtl="1"/>
                      <a:r>
                        <a:rPr lang="fa-IR" dirty="0"/>
                        <a:t>مشاهده از جهت کاهش ضربان قلب </a:t>
                      </a:r>
                    </a:p>
                    <a:p>
                      <a:pPr algn="r" rtl="1"/>
                      <a:r>
                        <a:rPr lang="fa-IR" dirty="0"/>
                        <a:t>افت فشار خون علامت دار </a:t>
                      </a:r>
                    </a:p>
                    <a:p>
                      <a:pPr algn="r" rtl="1"/>
                      <a:r>
                        <a:rPr lang="fa-IR" dirty="0"/>
                        <a:t>گیجی و خستگی </a:t>
                      </a:r>
                    </a:p>
                  </a:txBody>
                  <a:tcPr/>
                </a:tc>
                <a:extLst>
                  <a:ext uri="{0D108BD9-81ED-4DB2-BD59-A6C34878D82A}">
                    <a16:rowId xmlns:a16="http://schemas.microsoft.com/office/drawing/2014/main" val="3558005240"/>
                  </a:ext>
                </a:extLst>
              </a:tr>
              <a:tr h="1498065">
                <a:tc>
                  <a:txBody>
                    <a:bodyPr/>
                    <a:lstStyle/>
                    <a:p>
                      <a:pPr rtl="1"/>
                      <a:r>
                        <a:rPr lang="en-US" dirty="0"/>
                        <a:t>Furosemide</a:t>
                      </a:r>
                      <a:endParaRPr lang="fa-IR" dirty="0"/>
                    </a:p>
                  </a:txBody>
                  <a:tcPr/>
                </a:tc>
                <a:tc>
                  <a:txBody>
                    <a:bodyPr/>
                    <a:lstStyle/>
                    <a:p>
                      <a:pPr algn="r" rtl="1"/>
                      <a:r>
                        <a:rPr lang="fa-IR" dirty="0"/>
                        <a:t>کاهش حجم مایعات</a:t>
                      </a:r>
                    </a:p>
                    <a:p>
                      <a:pPr algn="r" rtl="1"/>
                      <a:r>
                        <a:rPr lang="fa-IR" dirty="0"/>
                        <a:t>کاهش علایم و نشانه ها </a:t>
                      </a:r>
                      <a:r>
                        <a:rPr lang="en-US" dirty="0"/>
                        <a:t>HF</a:t>
                      </a:r>
                      <a:endParaRPr lang="fa-IR" dirty="0"/>
                    </a:p>
                  </a:txBody>
                  <a:tcPr/>
                </a:tc>
                <a:tc>
                  <a:txBody>
                    <a:bodyPr/>
                    <a:lstStyle/>
                    <a:p>
                      <a:pPr algn="r" rtl="1"/>
                      <a:r>
                        <a:rPr lang="fa-IR" dirty="0"/>
                        <a:t>توجه به اختلالات الکترولیتی و اختلال کار کلیه </a:t>
                      </a:r>
                    </a:p>
                    <a:p>
                      <a:pPr algn="r" rtl="1"/>
                      <a:r>
                        <a:rPr lang="fa-IR" dirty="0"/>
                        <a:t>کاهش فشار خون </a:t>
                      </a:r>
                    </a:p>
                    <a:p>
                      <a:pPr algn="r" rtl="1"/>
                      <a:r>
                        <a:rPr lang="fa-IR" dirty="0"/>
                        <a:t>پایش </a:t>
                      </a:r>
                      <a:r>
                        <a:rPr lang="en-US" dirty="0"/>
                        <a:t>I&amp;O</a:t>
                      </a:r>
                    </a:p>
                    <a:p>
                      <a:pPr algn="r" rtl="1"/>
                      <a:r>
                        <a:rPr lang="fa-IR" dirty="0"/>
                        <a:t>وزن روزانه </a:t>
                      </a:r>
                    </a:p>
                  </a:txBody>
                  <a:tcPr/>
                </a:tc>
                <a:extLst>
                  <a:ext uri="{0D108BD9-81ED-4DB2-BD59-A6C34878D82A}">
                    <a16:rowId xmlns:a16="http://schemas.microsoft.com/office/drawing/2014/main" val="3927297527"/>
                  </a:ext>
                </a:extLst>
              </a:tr>
              <a:tr h="1078872">
                <a:tc>
                  <a:txBody>
                    <a:bodyPr/>
                    <a:lstStyle/>
                    <a:p>
                      <a:pPr rtl="1"/>
                      <a:r>
                        <a:rPr lang="en-US" dirty="0"/>
                        <a:t>Spironolactone</a:t>
                      </a:r>
                      <a:endParaRPr lang="fa-IR" dirty="0"/>
                    </a:p>
                  </a:txBody>
                  <a:tcPr/>
                </a:tc>
                <a:tc>
                  <a:txBody>
                    <a:bodyPr/>
                    <a:lstStyle/>
                    <a:p>
                      <a:pPr algn="r" rtl="1"/>
                      <a:r>
                        <a:rPr lang="fa-IR" dirty="0"/>
                        <a:t>بهبود علایم نارسای قلبی </a:t>
                      </a:r>
                    </a:p>
                  </a:txBody>
                  <a:tcPr/>
                </a:tc>
                <a:tc>
                  <a:txBody>
                    <a:bodyPr/>
                    <a:lstStyle/>
                    <a:p>
                      <a:pPr algn="r" rtl="1"/>
                      <a:r>
                        <a:rPr lang="fa-IR" dirty="0"/>
                        <a:t>مشاهده از نظر هایپرکالمی </a:t>
                      </a:r>
                    </a:p>
                  </a:txBody>
                  <a:tcPr/>
                </a:tc>
                <a:extLst>
                  <a:ext uri="{0D108BD9-81ED-4DB2-BD59-A6C34878D82A}">
                    <a16:rowId xmlns:a16="http://schemas.microsoft.com/office/drawing/2014/main" val="2110749147"/>
                  </a:ext>
                </a:extLst>
              </a:tr>
              <a:tr h="1078872">
                <a:tc>
                  <a:txBody>
                    <a:bodyPr/>
                    <a:lstStyle/>
                    <a:p>
                      <a:pPr rtl="1"/>
                      <a:r>
                        <a:rPr lang="en-US" dirty="0"/>
                        <a:t>Digoxin</a:t>
                      </a:r>
                      <a:endParaRPr lang="fa-IR" dirty="0"/>
                    </a:p>
                  </a:txBody>
                  <a:tcPr/>
                </a:tc>
                <a:tc>
                  <a:txBody>
                    <a:bodyPr/>
                    <a:lstStyle/>
                    <a:p>
                      <a:pPr algn="r" rtl="1"/>
                      <a:r>
                        <a:rPr lang="fa-IR" dirty="0"/>
                        <a:t>کاهش علایم نارسایی قلبی </a:t>
                      </a:r>
                    </a:p>
                    <a:p>
                      <a:pPr algn="r" rtl="1"/>
                      <a:r>
                        <a:rPr lang="fa-IR" dirty="0"/>
                        <a:t>افزایش قدرت انقباضی </a:t>
                      </a:r>
                    </a:p>
                  </a:txBody>
                  <a:tcPr/>
                </a:tc>
                <a:tc>
                  <a:txBody>
                    <a:bodyPr/>
                    <a:lstStyle/>
                    <a:p>
                      <a:pPr algn="r" rtl="1"/>
                      <a:r>
                        <a:rPr lang="fa-IR" dirty="0"/>
                        <a:t>پایش از نظر برادی کاردی و مسمومیت با دیژیتال </a:t>
                      </a:r>
                    </a:p>
                  </a:txBody>
                  <a:tcPr/>
                </a:tc>
                <a:extLst>
                  <a:ext uri="{0D108BD9-81ED-4DB2-BD59-A6C34878D82A}">
                    <a16:rowId xmlns:a16="http://schemas.microsoft.com/office/drawing/2014/main" val="1342863759"/>
                  </a:ext>
                </a:extLst>
              </a:tr>
            </a:tbl>
          </a:graphicData>
        </a:graphic>
      </p:graphicFrame>
      <p:pic>
        <p:nvPicPr>
          <p:cNvPr id="6" name="Picture 5">
            <a:extLst>
              <a:ext uri="{FF2B5EF4-FFF2-40B4-BE49-F238E27FC236}">
                <a16:creationId xmlns:a16="http://schemas.microsoft.com/office/drawing/2014/main" id="{0AF1F0DA-CD57-4095-A679-6905CACC0D41}"/>
              </a:ext>
            </a:extLst>
          </p:cNvPr>
          <p:cNvPicPr>
            <a:picLocks noChangeAspect="1"/>
          </p:cNvPicPr>
          <p:nvPr/>
        </p:nvPicPr>
        <p:blipFill>
          <a:blip r:embed="rId2"/>
          <a:stretch>
            <a:fillRect/>
          </a:stretch>
        </p:blipFill>
        <p:spPr>
          <a:xfrm>
            <a:off x="7308304" y="2701560"/>
            <a:ext cx="1596198" cy="727440"/>
          </a:xfrm>
          <a:prstGeom prst="rect">
            <a:avLst/>
          </a:prstGeom>
        </p:spPr>
      </p:pic>
    </p:spTree>
    <p:extLst>
      <p:ext uri="{BB962C8B-B14F-4D97-AF65-F5344CB8AC3E}">
        <p14:creationId xmlns:p14="http://schemas.microsoft.com/office/powerpoint/2010/main" val="3287194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181251" name="Content Placeholder 2"/>
          <p:cNvSpPr>
            <a:spLocks noGrp="1"/>
          </p:cNvSpPr>
          <p:nvPr>
            <p:ph idx="1"/>
          </p:nvPr>
        </p:nvSpPr>
        <p:spPr>
          <a:xfrm>
            <a:off x="3707904" y="1628800"/>
            <a:ext cx="5436096" cy="3821032"/>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algn="r" rtl="1" eaLnBrk="1" hangingPunct="1">
              <a:buFont typeface="Wingdings 2" pitchFamily="18" charset="2"/>
              <a:buNone/>
            </a:pPr>
            <a:r>
              <a:rPr lang="fa-IR" altLang="en-US" b="1" dirty="0">
                <a:solidFill>
                  <a:srgbClr val="7030A0"/>
                </a:solidFill>
                <a:ea typeface="Majalla UI"/>
                <a:cs typeface="B Nazanin" pitchFamily="2" charset="-78"/>
              </a:rPr>
              <a:t>نکته :</a:t>
            </a:r>
          </a:p>
          <a:p>
            <a:pPr algn="r" rtl="1" eaLnBrk="1" hangingPunct="1"/>
            <a:r>
              <a:rPr lang="fa-IR" altLang="en-US" dirty="0">
                <a:ea typeface="Majalla UI"/>
                <a:cs typeface="B Nazanin" pitchFamily="2" charset="-78"/>
              </a:rPr>
              <a:t>شایع ترین عارضه </a:t>
            </a:r>
            <a:r>
              <a:rPr lang="en-US" altLang="en-US" dirty="0">
                <a:ea typeface="Majalla UI"/>
                <a:cs typeface="B Nazanin" pitchFamily="2" charset="-78"/>
              </a:rPr>
              <a:t> </a:t>
            </a:r>
            <a:r>
              <a:rPr lang="en-US" altLang="en-US" dirty="0" err="1">
                <a:ea typeface="Majalla UI"/>
                <a:cs typeface="B Nazanin" pitchFamily="2" charset="-78"/>
              </a:rPr>
              <a:t>ACEis</a:t>
            </a:r>
            <a:r>
              <a:rPr lang="fa-IR" altLang="en-US" b="1" dirty="0">
                <a:ea typeface="Majalla UI"/>
                <a:cs typeface="B Nazanin" pitchFamily="2" charset="-78"/>
              </a:rPr>
              <a:t>کاهش فشار خون</a:t>
            </a:r>
            <a:r>
              <a:rPr lang="fa-IR" altLang="en-US" dirty="0">
                <a:ea typeface="Majalla UI"/>
                <a:cs typeface="B Nazanin" pitchFamily="2" charset="-78"/>
              </a:rPr>
              <a:t> در بیماران بالای 75سال می باشد.</a:t>
            </a:r>
          </a:p>
          <a:p>
            <a:pPr algn="r" rtl="1" eaLnBrk="1" hangingPunct="1">
              <a:buFont typeface="Wingdings 2" pitchFamily="18" charset="2"/>
              <a:buNone/>
            </a:pPr>
            <a:r>
              <a:rPr lang="fa-IR" altLang="en-US" b="1" dirty="0">
                <a:solidFill>
                  <a:srgbClr val="7030A0"/>
                </a:solidFill>
                <a:ea typeface="Majalla UI"/>
                <a:cs typeface="B Nazanin" pitchFamily="2" charset="-78"/>
              </a:rPr>
              <a:t>نکته :</a:t>
            </a:r>
          </a:p>
          <a:p>
            <a:pPr algn="r" rtl="1" eaLnBrk="1" hangingPunct="1"/>
            <a:r>
              <a:rPr lang="en-US" altLang="en-US" dirty="0" err="1">
                <a:ea typeface="Majalla UI"/>
                <a:cs typeface="B Nazanin" pitchFamily="2" charset="-78"/>
              </a:rPr>
              <a:t>ACEis</a:t>
            </a:r>
            <a:r>
              <a:rPr lang="fa-IR" altLang="en-US" dirty="0">
                <a:ea typeface="Majalla UI"/>
                <a:cs typeface="B Nazanin" pitchFamily="2" charset="-78"/>
              </a:rPr>
              <a:t> داروهای نگه دارنده پتاسیم می باشند، بیماران از نظر هیپرکالمی کنترل شوند.ودر صورت کراتینین بالای 3 دارو قطع شود.</a:t>
            </a:r>
          </a:p>
          <a:p>
            <a:pPr algn="r" rtl="1" eaLnBrk="1" hangingPunct="1">
              <a:buFont typeface="Wingdings 2" pitchFamily="18" charset="2"/>
              <a:buNone/>
            </a:pPr>
            <a:r>
              <a:rPr lang="fa-IR" altLang="en-US" b="1" dirty="0">
                <a:solidFill>
                  <a:srgbClr val="7030A0"/>
                </a:solidFill>
                <a:ea typeface="Majalla UI"/>
                <a:cs typeface="B Nazanin" pitchFamily="2" charset="-78"/>
              </a:rPr>
              <a:t>نکته :</a:t>
            </a:r>
          </a:p>
          <a:p>
            <a:pPr algn="r" rtl="1" eaLnBrk="1" hangingPunct="1"/>
            <a:r>
              <a:rPr lang="fa-IR" altLang="en-US" dirty="0">
                <a:ea typeface="Majalla UI"/>
                <a:cs typeface="B Nazanin" pitchFamily="2" charset="-78"/>
              </a:rPr>
              <a:t>یکی از عوارض مهم این داروها سرفه مقاوم خشک می باشد.</a:t>
            </a:r>
            <a:endParaRPr lang="en-US" altLang="en-US" dirty="0">
              <a:cs typeface="B Nazanin" pitchFamily="2" charset="-78"/>
            </a:endParaRPr>
          </a:p>
        </p:txBody>
      </p:sp>
      <p:pic>
        <p:nvPicPr>
          <p:cNvPr id="2" name="Picture 1">
            <a:extLst>
              <a:ext uri="{FF2B5EF4-FFF2-40B4-BE49-F238E27FC236}">
                <a16:creationId xmlns:a16="http://schemas.microsoft.com/office/drawing/2014/main" id="{1C1B0178-41A2-4869-AFBD-7698CB6B5F4D}"/>
              </a:ext>
            </a:extLst>
          </p:cNvPr>
          <p:cNvPicPr>
            <a:picLocks noChangeAspect="1"/>
          </p:cNvPicPr>
          <p:nvPr/>
        </p:nvPicPr>
        <p:blipFill>
          <a:blip r:embed="rId3"/>
          <a:stretch>
            <a:fillRect/>
          </a:stretch>
        </p:blipFill>
        <p:spPr>
          <a:xfrm>
            <a:off x="-72008" y="1629814"/>
            <a:ext cx="3779912" cy="3820018"/>
          </a:xfrm>
          <a:prstGeom prst="rect">
            <a:avLst/>
          </a:prstGeom>
        </p:spPr>
      </p:pic>
    </p:spTree>
    <p:extLst>
      <p:ext uri="{BB962C8B-B14F-4D97-AF65-F5344CB8AC3E}">
        <p14:creationId xmlns:p14="http://schemas.microsoft.com/office/powerpoint/2010/main" val="46168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183299" name="Content Placeholder 2"/>
          <p:cNvSpPr>
            <a:spLocks noGrp="1"/>
          </p:cNvSpPr>
          <p:nvPr>
            <p:ph idx="1"/>
          </p:nvPr>
        </p:nvSpPr>
        <p:spPr/>
        <p:txBody>
          <a:bodyPr>
            <a:normAutofit fontScale="92500" lnSpcReduction="10000"/>
          </a:bodyPr>
          <a:lstStyle/>
          <a:p>
            <a:pPr algn="r" rtl="1" eaLnBrk="1" hangingPunct="1"/>
            <a:r>
              <a:rPr lang="fa-IR" altLang="en-US" b="1" dirty="0">
                <a:solidFill>
                  <a:srgbClr val="7030A0"/>
                </a:solidFill>
                <a:ea typeface="Majalla UI"/>
                <a:cs typeface="B Nazanin" pitchFamily="2" charset="-78"/>
              </a:rPr>
              <a:t>بلوک کننده های گیرنده آنژیوتانسین </a:t>
            </a:r>
            <a:r>
              <a:rPr lang="en-US" altLang="en-US" b="1" dirty="0">
                <a:solidFill>
                  <a:srgbClr val="7030A0"/>
                </a:solidFill>
                <a:cs typeface="B Nazanin" pitchFamily="2" charset="-78"/>
              </a:rPr>
              <a:t>II</a:t>
            </a:r>
            <a:r>
              <a:rPr lang="fa-IR" altLang="en-US" b="1" dirty="0">
                <a:solidFill>
                  <a:srgbClr val="7030A0"/>
                </a:solidFill>
                <a:cs typeface="B Nazanin" pitchFamily="2" charset="-78"/>
              </a:rPr>
              <a:t> :</a:t>
            </a:r>
            <a:endParaRPr lang="fa-IR" altLang="en-US" b="1" dirty="0">
              <a:solidFill>
                <a:srgbClr val="7030A0"/>
              </a:solidFill>
              <a:ea typeface="Majalla UI"/>
              <a:cs typeface="B Nazanin" pitchFamily="2" charset="-78"/>
            </a:endParaRPr>
          </a:p>
          <a:p>
            <a:pPr lvl="1" algn="r" rtl="1" eaLnBrk="1" hangingPunct="1"/>
            <a:r>
              <a:rPr lang="fa-IR" altLang="en-US" sz="3200" dirty="0">
                <a:ea typeface="Majalla UI"/>
                <a:cs typeface="B Nazanin" pitchFamily="2" charset="-78"/>
              </a:rPr>
              <a:t>لوسارتان یا کوزار و والسارتان از این گروه است.</a:t>
            </a:r>
          </a:p>
          <a:p>
            <a:pPr lvl="1" algn="r" rtl="1" eaLnBrk="1" hangingPunct="1"/>
            <a:r>
              <a:rPr lang="fa-IR" altLang="en-US" sz="3200" dirty="0">
                <a:ea typeface="Majalla UI"/>
                <a:cs typeface="B Nazanin" pitchFamily="2" charset="-78"/>
              </a:rPr>
              <a:t>عوارض آن مشابه </a:t>
            </a:r>
            <a:r>
              <a:rPr lang="en-US" altLang="en-US" sz="3200" dirty="0">
                <a:cs typeface="B Nazanin" pitchFamily="2" charset="-78"/>
              </a:rPr>
              <a:t>ACE-Is</a:t>
            </a:r>
            <a:r>
              <a:rPr lang="fa-IR" altLang="en-US" sz="3200" dirty="0">
                <a:ea typeface="Majalla UI"/>
                <a:cs typeface="B Nazanin" pitchFamily="2" charset="-78"/>
              </a:rPr>
              <a:t>  می باشد</a:t>
            </a:r>
          </a:p>
          <a:p>
            <a:pPr algn="r" rtl="1" eaLnBrk="1" hangingPunct="1"/>
            <a:r>
              <a:rPr lang="fa-IR" altLang="en-US" sz="3600" b="1" dirty="0">
                <a:solidFill>
                  <a:srgbClr val="7030A0"/>
                </a:solidFill>
                <a:ea typeface="Majalla UI"/>
                <a:cs typeface="B Nazanin" pitchFamily="2" charset="-78"/>
              </a:rPr>
              <a:t>هیدرالازین و دی نیترات ایزوسورباید :</a:t>
            </a:r>
          </a:p>
          <a:p>
            <a:pPr lvl="1" algn="r" rtl="1" eaLnBrk="1" hangingPunct="1"/>
            <a:r>
              <a:rPr lang="fa-IR" altLang="en-US" sz="3200" dirty="0">
                <a:ea typeface="Majalla UI"/>
                <a:cs typeface="B Nazanin" pitchFamily="2" charset="-78"/>
              </a:rPr>
              <a:t> هیدرالازین باعث کاهش مقاومت محیطی عروق در نتیجه کاهش افترلود می شود ودی نیترات ایزوسورباید با اتساع وریدی پری لود را کم می کند مجموع این دو دارو باعث کاهش کار قلب می شود.</a:t>
            </a:r>
          </a:p>
          <a:p>
            <a:pPr lvl="1" algn="r" rtl="1" eaLnBrk="1" hangingPunct="1"/>
            <a:r>
              <a:rPr lang="fa-IR" altLang="en-US" sz="3200" dirty="0">
                <a:ea typeface="Majalla UI"/>
                <a:cs typeface="B Nazanin" pitchFamily="2" charset="-78"/>
              </a:rPr>
              <a:t>ترکیبی از این دو دارو به نام </a:t>
            </a:r>
            <a:r>
              <a:rPr lang="en-US" altLang="en-US" sz="3200" dirty="0">
                <a:cs typeface="B Nazanin" pitchFamily="2" charset="-78"/>
              </a:rPr>
              <a:t> </a:t>
            </a:r>
            <a:r>
              <a:rPr lang="en-US" altLang="en-US" sz="3200" dirty="0" err="1">
                <a:cs typeface="B Nazanin" pitchFamily="2" charset="-78"/>
              </a:rPr>
              <a:t>Dilatrate</a:t>
            </a:r>
            <a:r>
              <a:rPr lang="en-US" altLang="en-US" sz="3200" dirty="0">
                <a:cs typeface="B Nazanin" pitchFamily="2" charset="-78"/>
              </a:rPr>
              <a:t>-SR</a:t>
            </a:r>
            <a:r>
              <a:rPr lang="fa-IR" altLang="en-US" sz="3200" dirty="0">
                <a:ea typeface="Majalla UI"/>
                <a:cs typeface="B Nazanin" pitchFamily="2" charset="-78"/>
              </a:rPr>
              <a:t> وجود دارد.</a:t>
            </a:r>
          </a:p>
        </p:txBody>
      </p:sp>
    </p:spTree>
    <p:extLst>
      <p:ext uri="{BB962C8B-B14F-4D97-AF65-F5344CB8AC3E}">
        <p14:creationId xmlns:p14="http://schemas.microsoft.com/office/powerpoint/2010/main" val="3645066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185347"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lstStyle/>
          <a:p>
            <a:pPr algn="r" rtl="1" eaLnBrk="1" hangingPunct="1">
              <a:lnSpc>
                <a:spcPct val="80000"/>
              </a:lnSpc>
            </a:pPr>
            <a:r>
              <a:rPr lang="fa-IR" altLang="en-US" sz="2800" b="1" dirty="0">
                <a:solidFill>
                  <a:srgbClr val="7030A0"/>
                </a:solidFill>
                <a:ea typeface="Majalla UI"/>
                <a:cs typeface="B Nazanin" pitchFamily="2" charset="-78"/>
              </a:rPr>
              <a:t>بلوک کننده های بتا :</a:t>
            </a:r>
            <a:endParaRPr lang="fa-IR" altLang="en-US" sz="2400" b="1" dirty="0">
              <a:solidFill>
                <a:srgbClr val="7030A0"/>
              </a:solidFill>
              <a:ea typeface="Majalla UI"/>
              <a:cs typeface="B Nazanin" pitchFamily="2" charset="-78"/>
            </a:endParaRPr>
          </a:p>
          <a:p>
            <a:pPr lvl="1" algn="r" rtl="1" eaLnBrk="1" hangingPunct="1">
              <a:lnSpc>
                <a:spcPct val="80000"/>
              </a:lnSpc>
            </a:pPr>
            <a:r>
              <a:rPr lang="en-US" altLang="en-US" sz="2400" dirty="0">
                <a:cs typeface="B Nazanin" pitchFamily="2" charset="-78"/>
              </a:rPr>
              <a:t>Carvedilol—</a:t>
            </a:r>
            <a:r>
              <a:rPr lang="en-US" altLang="en-US" sz="2400" dirty="0" err="1">
                <a:cs typeface="B Nazanin" pitchFamily="2" charset="-78"/>
              </a:rPr>
              <a:t>Metoral</a:t>
            </a:r>
            <a:endParaRPr lang="fa-IR" altLang="en-US" sz="2400" dirty="0">
              <a:ea typeface="Majalla UI"/>
              <a:cs typeface="B Nazanin" pitchFamily="2" charset="-78"/>
            </a:endParaRPr>
          </a:p>
          <a:p>
            <a:pPr lvl="1" algn="r" rtl="1" eaLnBrk="1" hangingPunct="1">
              <a:lnSpc>
                <a:spcPct val="80000"/>
              </a:lnSpc>
            </a:pPr>
            <a:r>
              <a:rPr lang="fa-IR" altLang="en-US" sz="2400" dirty="0">
                <a:ea typeface="Majalla UI"/>
                <a:cs typeface="B Nazanin" pitchFamily="2" charset="-78"/>
              </a:rPr>
              <a:t>جلوگیری از تحریک سمپاتیک</a:t>
            </a:r>
          </a:p>
          <a:p>
            <a:pPr lvl="1" algn="r" rtl="1" eaLnBrk="1" hangingPunct="1">
              <a:lnSpc>
                <a:spcPct val="80000"/>
              </a:lnSpc>
            </a:pPr>
            <a:r>
              <a:rPr lang="fa-IR" altLang="en-US" sz="2400" dirty="0">
                <a:ea typeface="Majalla UI"/>
                <a:cs typeface="B Nazanin" pitchFamily="2" charset="-78"/>
              </a:rPr>
              <a:t>منع مصرف در آسم</a:t>
            </a:r>
          </a:p>
          <a:p>
            <a:pPr lvl="1" algn="r" rtl="1" eaLnBrk="1" hangingPunct="1">
              <a:lnSpc>
                <a:spcPct val="80000"/>
              </a:lnSpc>
            </a:pPr>
            <a:endParaRPr lang="fa-IR" altLang="en-US" sz="2400" dirty="0">
              <a:ea typeface="Majalla UI"/>
              <a:cs typeface="B Nazanin" pitchFamily="2" charset="-78"/>
            </a:endParaRPr>
          </a:p>
          <a:p>
            <a:pPr lvl="1" algn="r" rtl="1" eaLnBrk="1" hangingPunct="1">
              <a:lnSpc>
                <a:spcPct val="80000"/>
              </a:lnSpc>
            </a:pPr>
            <a:endParaRPr lang="fa-IR" altLang="en-US" sz="2400" dirty="0">
              <a:ea typeface="Majalla UI"/>
              <a:cs typeface="B Nazanin" pitchFamily="2" charset="-78"/>
            </a:endParaRPr>
          </a:p>
          <a:p>
            <a:pPr lvl="1" algn="r" rtl="1" eaLnBrk="1" hangingPunct="1">
              <a:lnSpc>
                <a:spcPct val="80000"/>
              </a:lnSpc>
            </a:pPr>
            <a:r>
              <a:rPr lang="fa-IR" altLang="en-US" sz="2400" dirty="0">
                <a:ea typeface="Majalla UI"/>
                <a:cs typeface="B Nazanin" pitchFamily="2" charset="-78"/>
              </a:rPr>
              <a:t>- </a:t>
            </a:r>
            <a:r>
              <a:rPr lang="fa-IR" altLang="en-US" sz="2400" b="1" dirty="0">
                <a:solidFill>
                  <a:srgbClr val="FF0000"/>
                </a:solidFill>
                <a:ea typeface="Majalla UI"/>
                <a:cs typeface="B Nazanin" pitchFamily="2" charset="-78"/>
              </a:rPr>
              <a:t>دیورتیک ها :</a:t>
            </a:r>
          </a:p>
          <a:p>
            <a:pPr lvl="1" algn="r" rtl="1" eaLnBrk="1" hangingPunct="1">
              <a:lnSpc>
                <a:spcPct val="80000"/>
              </a:lnSpc>
            </a:pPr>
            <a:r>
              <a:rPr lang="fa-IR" altLang="en-US" sz="2400" dirty="0">
                <a:ea typeface="Majalla UI"/>
                <a:cs typeface="B Nazanin" pitchFamily="2" charset="-78"/>
              </a:rPr>
              <a:t>کاهش مایع اضافی وسدیم</a:t>
            </a:r>
          </a:p>
          <a:p>
            <a:pPr lvl="1" algn="r" rtl="1" eaLnBrk="1" hangingPunct="1">
              <a:lnSpc>
                <a:spcPct val="80000"/>
              </a:lnSpc>
            </a:pPr>
            <a:r>
              <a:rPr lang="en-US" altLang="en-US" sz="2400" dirty="0" err="1">
                <a:cs typeface="B Nazanin" pitchFamily="2" charset="-78"/>
              </a:rPr>
              <a:t>Aldacton,Amilorid,Triamtren</a:t>
            </a:r>
            <a:r>
              <a:rPr lang="fa-IR" altLang="en-US" sz="2400" dirty="0">
                <a:ea typeface="Majalla UI"/>
                <a:cs typeface="B Nazanin" pitchFamily="2" charset="-78"/>
              </a:rPr>
              <a:t> همگی نگه دارنده پتاسیم هستند.</a:t>
            </a:r>
          </a:p>
          <a:p>
            <a:pPr lvl="1" algn="r" rtl="1" eaLnBrk="1" hangingPunct="1">
              <a:lnSpc>
                <a:spcPct val="80000"/>
              </a:lnSpc>
            </a:pPr>
            <a:r>
              <a:rPr lang="fa-IR" altLang="en-US" sz="2400" dirty="0">
                <a:ea typeface="Majalla UI"/>
                <a:cs typeface="B Nazanin" pitchFamily="2" charset="-78"/>
              </a:rPr>
              <a:t>در صورت استفاده از آلداکتون سطح</a:t>
            </a:r>
            <a:r>
              <a:rPr lang="en-US" altLang="en-US" sz="2400" dirty="0">
                <a:cs typeface="B Nazanin" pitchFamily="2" charset="-78"/>
              </a:rPr>
              <a:t> Cr </a:t>
            </a:r>
            <a:r>
              <a:rPr lang="fa-IR" altLang="en-US" sz="2400" dirty="0">
                <a:ea typeface="Majalla UI"/>
                <a:cs typeface="B Nazanin" pitchFamily="2" charset="-78"/>
              </a:rPr>
              <a:t> و</a:t>
            </a:r>
            <a:r>
              <a:rPr lang="en-US" altLang="en-US" sz="2400" dirty="0">
                <a:cs typeface="B Nazanin" pitchFamily="2" charset="-78"/>
              </a:rPr>
              <a:t> K</a:t>
            </a:r>
            <a:r>
              <a:rPr lang="fa-IR" altLang="en-US" sz="2400" dirty="0">
                <a:ea typeface="Majalla UI"/>
                <a:cs typeface="B Nazanin" pitchFamily="2" charset="-78"/>
              </a:rPr>
              <a:t> پایش شود.</a:t>
            </a:r>
          </a:p>
          <a:p>
            <a:pPr algn="r" rtl="1" eaLnBrk="1" hangingPunct="1">
              <a:lnSpc>
                <a:spcPct val="80000"/>
              </a:lnSpc>
              <a:buFont typeface="Wingdings 2" pitchFamily="18" charset="2"/>
              <a:buNone/>
            </a:pPr>
            <a:endParaRPr lang="en-US" altLang="en-US" sz="2200" dirty="0">
              <a:cs typeface="B Nazanin" pitchFamily="2" charset="-78"/>
            </a:endParaRPr>
          </a:p>
        </p:txBody>
      </p:sp>
      <p:pic>
        <p:nvPicPr>
          <p:cNvPr id="2" name="Picture 1">
            <a:extLst>
              <a:ext uri="{FF2B5EF4-FFF2-40B4-BE49-F238E27FC236}">
                <a16:creationId xmlns:a16="http://schemas.microsoft.com/office/drawing/2014/main" id="{FCFFBB98-0503-4EE7-9674-D1906894234B}"/>
              </a:ext>
            </a:extLst>
          </p:cNvPr>
          <p:cNvPicPr>
            <a:picLocks noChangeAspect="1"/>
          </p:cNvPicPr>
          <p:nvPr/>
        </p:nvPicPr>
        <p:blipFill>
          <a:blip r:embed="rId3"/>
          <a:stretch>
            <a:fillRect/>
          </a:stretch>
        </p:blipFill>
        <p:spPr>
          <a:xfrm>
            <a:off x="457200" y="1600200"/>
            <a:ext cx="4402091" cy="2016224"/>
          </a:xfrm>
          <a:prstGeom prst="rect">
            <a:avLst/>
          </a:prstGeom>
        </p:spPr>
      </p:pic>
    </p:spTree>
    <p:extLst>
      <p:ext uri="{BB962C8B-B14F-4D97-AF65-F5344CB8AC3E}">
        <p14:creationId xmlns:p14="http://schemas.microsoft.com/office/powerpoint/2010/main" val="3863443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D7846-B7A1-4499-878C-BD40D7DB48EE}"/>
              </a:ext>
            </a:extLst>
          </p:cNvPr>
          <p:cNvSpPr>
            <a:spLocks noGrp="1"/>
          </p:cNvSpPr>
          <p:nvPr>
            <p:ph type="title"/>
          </p:nvPr>
        </p:nvSpPr>
        <p:spPr/>
        <p:txBody>
          <a:bodyPr/>
          <a:lstStyle/>
          <a:p>
            <a:r>
              <a:rPr lang="fa-IR" dirty="0">
                <a:cs typeface="B Nazanin" panose="00000400000000000000" pitchFamily="2" charset="-78"/>
              </a:rPr>
              <a:t>نارسایی قلبی </a:t>
            </a:r>
          </a:p>
        </p:txBody>
      </p:sp>
      <p:pic>
        <p:nvPicPr>
          <p:cNvPr id="4" name="Picture 3">
            <a:extLst>
              <a:ext uri="{FF2B5EF4-FFF2-40B4-BE49-F238E27FC236}">
                <a16:creationId xmlns:a16="http://schemas.microsoft.com/office/drawing/2014/main" id="{F40DBEAD-2C4A-40A9-81CA-9042B18E0E5D}"/>
              </a:ext>
            </a:extLst>
          </p:cNvPr>
          <p:cNvPicPr>
            <a:picLocks noChangeAspect="1"/>
          </p:cNvPicPr>
          <p:nvPr/>
        </p:nvPicPr>
        <p:blipFill>
          <a:blip r:embed="rId2"/>
          <a:stretch>
            <a:fillRect/>
          </a:stretch>
        </p:blipFill>
        <p:spPr>
          <a:xfrm>
            <a:off x="1021734" y="1431235"/>
            <a:ext cx="7100532" cy="5386610"/>
          </a:xfrm>
          <a:prstGeom prst="rect">
            <a:avLst/>
          </a:prstGeom>
        </p:spPr>
      </p:pic>
    </p:spTree>
    <p:extLst>
      <p:ext uri="{BB962C8B-B14F-4D97-AF65-F5344CB8AC3E}">
        <p14:creationId xmlns:p14="http://schemas.microsoft.com/office/powerpoint/2010/main" val="439320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ED893-E290-42C0-A083-A648D8A78D05}"/>
              </a:ext>
            </a:extLst>
          </p:cNvPr>
          <p:cNvSpPr>
            <a:spLocks noGrp="1"/>
          </p:cNvSpPr>
          <p:nvPr>
            <p:ph type="title"/>
          </p:nvPr>
        </p:nvSpPr>
        <p:spPr/>
        <p:txBody>
          <a:bodyPr/>
          <a:lstStyle/>
          <a:p>
            <a:r>
              <a:rPr lang="fa-IR" dirty="0"/>
              <a:t>نارسایی قلبی </a:t>
            </a:r>
          </a:p>
        </p:txBody>
      </p:sp>
      <p:sp>
        <p:nvSpPr>
          <p:cNvPr id="3" name="Content Placeholder 2">
            <a:extLst>
              <a:ext uri="{FF2B5EF4-FFF2-40B4-BE49-F238E27FC236}">
                <a16:creationId xmlns:a16="http://schemas.microsoft.com/office/drawing/2014/main" id="{ED7AD3FB-B31A-4501-A153-E2FE713286EB}"/>
              </a:ext>
            </a:extLst>
          </p:cNvPr>
          <p:cNvSpPr>
            <a:spLocks noGrp="1"/>
          </p:cNvSpPr>
          <p:nvPr>
            <p:ph idx="1"/>
          </p:nvPr>
        </p:nvSpPr>
        <p:spPr>
          <a:xfrm>
            <a:off x="3995936" y="1600200"/>
            <a:ext cx="4690864" cy="4565103"/>
          </a:xfrm>
        </p:spPr>
        <p:txBody>
          <a:bodyPr/>
          <a:lstStyle/>
          <a:p>
            <a:pPr algn="r" rtl="1" eaLnBrk="1" hangingPunct="1">
              <a:lnSpc>
                <a:spcPct val="80000"/>
              </a:lnSpc>
            </a:pPr>
            <a:r>
              <a:rPr lang="fa-IR" altLang="en-US" sz="3200" b="1" dirty="0">
                <a:solidFill>
                  <a:srgbClr val="7030A0"/>
                </a:solidFill>
                <a:ea typeface="Majalla UI"/>
                <a:cs typeface="B Nazanin" pitchFamily="2" charset="-78"/>
              </a:rPr>
              <a:t>دیژیتال :</a:t>
            </a:r>
          </a:p>
          <a:p>
            <a:pPr algn="r" rtl="1" eaLnBrk="1" hangingPunct="1">
              <a:lnSpc>
                <a:spcPct val="80000"/>
              </a:lnSpc>
              <a:buFont typeface="Wingdings 2" pitchFamily="18" charset="2"/>
              <a:buNone/>
            </a:pPr>
            <a:r>
              <a:rPr lang="fa-IR" altLang="en-US" sz="3200" dirty="0">
                <a:ea typeface="Majalla UI"/>
                <a:cs typeface="B Nazanin" pitchFamily="2" charset="-78"/>
              </a:rPr>
              <a:t>بهبود قدرت انقباض واثر دیورتیک</a:t>
            </a:r>
          </a:p>
          <a:p>
            <a:pPr algn="r" rtl="1" eaLnBrk="1" hangingPunct="1">
              <a:lnSpc>
                <a:spcPct val="80000"/>
              </a:lnSpc>
              <a:buFont typeface="Wingdings 2" pitchFamily="18" charset="2"/>
              <a:buNone/>
            </a:pPr>
            <a:r>
              <a:rPr lang="fa-IR" altLang="en-US" sz="3200" b="1" dirty="0">
                <a:solidFill>
                  <a:srgbClr val="7030A0"/>
                </a:solidFill>
                <a:ea typeface="Majalla UI"/>
                <a:cs typeface="B Nazanin" pitchFamily="2" charset="-78"/>
              </a:rPr>
              <a:t>نکته مهم :</a:t>
            </a:r>
          </a:p>
          <a:p>
            <a:pPr algn="r" rtl="1" eaLnBrk="1" hangingPunct="1">
              <a:lnSpc>
                <a:spcPct val="80000"/>
              </a:lnSpc>
              <a:buFont typeface="Wingdings 2" pitchFamily="18" charset="2"/>
              <a:buNone/>
            </a:pPr>
            <a:r>
              <a:rPr lang="fa-IR" altLang="en-US" sz="3200" dirty="0">
                <a:ea typeface="Majalla UI"/>
                <a:cs typeface="B Nazanin" pitchFamily="2" charset="-78"/>
              </a:rPr>
              <a:t>در موارد هیپوکالمی اثر آن افزایش می یابد و احتمال مسمومیت وجود دارد.</a:t>
            </a:r>
          </a:p>
          <a:p>
            <a:endParaRPr lang="fa-IR" dirty="0"/>
          </a:p>
        </p:txBody>
      </p:sp>
      <p:pic>
        <p:nvPicPr>
          <p:cNvPr id="4" name="Picture 3">
            <a:extLst>
              <a:ext uri="{FF2B5EF4-FFF2-40B4-BE49-F238E27FC236}">
                <a16:creationId xmlns:a16="http://schemas.microsoft.com/office/drawing/2014/main" id="{FDFF7823-04CC-4343-8DEF-680FCFDBC774}"/>
              </a:ext>
            </a:extLst>
          </p:cNvPr>
          <p:cNvPicPr>
            <a:picLocks noChangeAspect="1"/>
          </p:cNvPicPr>
          <p:nvPr/>
        </p:nvPicPr>
        <p:blipFill>
          <a:blip r:embed="rId2"/>
          <a:stretch>
            <a:fillRect/>
          </a:stretch>
        </p:blipFill>
        <p:spPr>
          <a:xfrm>
            <a:off x="0" y="2030913"/>
            <a:ext cx="4201901" cy="2796174"/>
          </a:xfrm>
          <a:prstGeom prst="rect">
            <a:avLst/>
          </a:prstGeom>
        </p:spPr>
      </p:pic>
    </p:spTree>
    <p:extLst>
      <p:ext uri="{BB962C8B-B14F-4D97-AF65-F5344CB8AC3E}">
        <p14:creationId xmlns:p14="http://schemas.microsoft.com/office/powerpoint/2010/main" val="3186576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18944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lnSpcReduction="10000"/>
          </a:bodyPr>
          <a:lstStyle/>
          <a:p>
            <a:pPr algn="r" rtl="1" eaLnBrk="1" hangingPunct="1"/>
            <a:r>
              <a:rPr lang="fa-IR" altLang="en-US" b="1" dirty="0">
                <a:solidFill>
                  <a:srgbClr val="7030A0"/>
                </a:solidFill>
                <a:ea typeface="Majalla UI"/>
                <a:cs typeface="B Nazanin" pitchFamily="2" charset="-78"/>
              </a:rPr>
              <a:t>نکات مهم در مورد دیگوکسین :</a:t>
            </a:r>
          </a:p>
          <a:p>
            <a:pPr lvl="1" algn="r" rtl="1" eaLnBrk="1" hangingPunct="1"/>
            <a:r>
              <a:rPr lang="fa-IR" altLang="en-US" dirty="0">
                <a:ea typeface="Majalla UI"/>
                <a:cs typeface="B Nazanin" pitchFamily="2" charset="-78"/>
              </a:rPr>
              <a:t>دارو هدایت گره </a:t>
            </a:r>
            <a:r>
              <a:rPr lang="en-US" altLang="en-US" dirty="0">
                <a:cs typeface="B Nazanin" pitchFamily="2" charset="-78"/>
              </a:rPr>
              <a:t>AV</a:t>
            </a:r>
            <a:r>
              <a:rPr lang="fa-IR" altLang="en-US" dirty="0">
                <a:ea typeface="Majalla UI"/>
                <a:cs typeface="B Nazanin" pitchFamily="2" charset="-78"/>
              </a:rPr>
              <a:t> را کند می کند.</a:t>
            </a:r>
          </a:p>
          <a:p>
            <a:pPr lvl="1" algn="r" rtl="1" eaLnBrk="1" hangingPunct="1"/>
            <a:r>
              <a:rPr lang="fa-IR" altLang="en-US" dirty="0">
                <a:ea typeface="Majalla UI"/>
                <a:cs typeface="B Nazanin" pitchFamily="2" charset="-78"/>
              </a:rPr>
              <a:t>افزایش برون ده قلبی.</a:t>
            </a:r>
          </a:p>
          <a:p>
            <a:pPr lvl="1" algn="r" rtl="1" eaLnBrk="1" hangingPunct="1"/>
            <a:r>
              <a:rPr lang="fa-IR" altLang="en-US" dirty="0">
                <a:ea typeface="Majalla UI"/>
                <a:cs typeface="B Nazanin" pitchFamily="2" charset="-78"/>
              </a:rPr>
              <a:t>بهبود دیورز.</a:t>
            </a:r>
          </a:p>
          <a:p>
            <a:pPr lvl="1" algn="r" rtl="1" eaLnBrk="1" hangingPunct="1"/>
            <a:r>
              <a:rPr lang="fa-IR" altLang="en-US" dirty="0">
                <a:ea typeface="Majalla UI"/>
                <a:cs typeface="B Nazanin" pitchFamily="2" charset="-78"/>
              </a:rPr>
              <a:t>سطح درمانی 0.5 تا 2</a:t>
            </a:r>
            <a:r>
              <a:rPr lang="en-US" altLang="en-US" dirty="0">
                <a:cs typeface="B Nazanin" pitchFamily="2" charset="-78"/>
              </a:rPr>
              <a:t>    ng/mL</a:t>
            </a:r>
            <a:r>
              <a:rPr lang="fa-IR" altLang="en-US" dirty="0">
                <a:ea typeface="Majalla UI"/>
                <a:cs typeface="B Nazanin" pitchFamily="2" charset="-78"/>
              </a:rPr>
              <a:t> </a:t>
            </a:r>
          </a:p>
          <a:p>
            <a:pPr lvl="1" algn="r" rtl="1" eaLnBrk="1" hangingPunct="1"/>
            <a:r>
              <a:rPr lang="fa-IR" altLang="en-US" dirty="0">
                <a:ea typeface="Majalla UI"/>
                <a:cs typeface="B Nazanin" pitchFamily="2" charset="-78"/>
              </a:rPr>
              <a:t>علائم مسمومیت:</a:t>
            </a:r>
          </a:p>
          <a:p>
            <a:pPr lvl="1" algn="r" rtl="1" eaLnBrk="1" hangingPunct="1"/>
            <a:r>
              <a:rPr lang="fa-IR" altLang="en-US" dirty="0">
                <a:ea typeface="Majalla UI"/>
                <a:cs typeface="B Nazanin" pitchFamily="2" charset="-78"/>
              </a:rPr>
              <a:t>خستگی،افسردگی،بی اشتهایی،تهوع،استفراغ(اثرات اولیه)</a:t>
            </a:r>
          </a:p>
          <a:p>
            <a:pPr lvl="1" algn="r" rtl="1" eaLnBrk="1" hangingPunct="1"/>
            <a:r>
              <a:rPr lang="fa-IR" altLang="en-US" dirty="0">
                <a:ea typeface="Majalla UI"/>
                <a:cs typeface="B Nazanin" pitchFamily="2" charset="-78"/>
              </a:rPr>
              <a:t>علائم </a:t>
            </a:r>
            <a:r>
              <a:rPr lang="en-US" altLang="en-US" dirty="0">
                <a:cs typeface="B Nazanin" pitchFamily="2" charset="-78"/>
              </a:rPr>
              <a:t>ECG </a:t>
            </a:r>
            <a:r>
              <a:rPr lang="fa-IR" altLang="en-US" dirty="0">
                <a:ea typeface="Majalla UI"/>
                <a:cs typeface="B Nazanin" pitchFamily="2" charset="-78"/>
              </a:rPr>
              <a:t> :</a:t>
            </a:r>
          </a:p>
          <a:p>
            <a:pPr lvl="1" algn="r" rtl="1" eaLnBrk="1" hangingPunct="1">
              <a:buFont typeface="Wingdings 2" pitchFamily="18" charset="2"/>
              <a:buNone/>
            </a:pPr>
            <a:r>
              <a:rPr lang="en-US" altLang="en-US" dirty="0">
                <a:cs typeface="B Nazanin" pitchFamily="2" charset="-78"/>
              </a:rPr>
              <a:t>PAT  c   Block , PVC</a:t>
            </a:r>
          </a:p>
        </p:txBody>
      </p:sp>
      <p:cxnSp>
        <p:nvCxnSpPr>
          <p:cNvPr id="7" name="Straight Connector 6"/>
          <p:cNvCxnSpPr/>
          <p:nvPr/>
        </p:nvCxnSpPr>
        <p:spPr>
          <a:xfrm>
            <a:off x="6553200" y="5867400"/>
            <a:ext cx="2286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FA5627D-F59A-4ECB-A899-BE8EA4E8A795}"/>
              </a:ext>
            </a:extLst>
          </p:cNvPr>
          <p:cNvPicPr>
            <a:picLocks noChangeAspect="1"/>
          </p:cNvPicPr>
          <p:nvPr/>
        </p:nvPicPr>
        <p:blipFill>
          <a:blip r:embed="rId3"/>
          <a:stretch>
            <a:fillRect/>
          </a:stretch>
        </p:blipFill>
        <p:spPr>
          <a:xfrm>
            <a:off x="457200" y="1600200"/>
            <a:ext cx="3250704" cy="2044823"/>
          </a:xfrm>
          <a:prstGeom prst="rect">
            <a:avLst/>
          </a:prstGeom>
        </p:spPr>
      </p:pic>
    </p:spTree>
    <p:extLst>
      <p:ext uri="{BB962C8B-B14F-4D97-AF65-F5344CB8AC3E}">
        <p14:creationId xmlns:p14="http://schemas.microsoft.com/office/powerpoint/2010/main" val="3097758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191491" name="Content Placeholder 2"/>
          <p:cNvSpPr>
            <a:spLocks noGrp="1"/>
          </p:cNvSpPr>
          <p:nvPr>
            <p:ph idx="1"/>
          </p:nvPr>
        </p:nvSpPr>
        <p:spPr/>
        <p:txBody>
          <a:bodyPr/>
          <a:lstStyle/>
          <a:p>
            <a:pPr algn="r" rtl="1" eaLnBrk="1" hangingPunct="1">
              <a:lnSpc>
                <a:spcPct val="80000"/>
              </a:lnSpc>
            </a:pPr>
            <a:r>
              <a:rPr lang="fa-IR" altLang="en-US" sz="2200" dirty="0">
                <a:ea typeface="Majalla UI"/>
                <a:cs typeface="B Nazanin" pitchFamily="2" charset="-78"/>
              </a:rPr>
              <a:t>اصلاح مسمومیت </a:t>
            </a:r>
          </a:p>
          <a:p>
            <a:pPr algn="r" rtl="1" eaLnBrk="1" hangingPunct="1">
              <a:lnSpc>
                <a:spcPct val="80000"/>
              </a:lnSpc>
              <a:buFont typeface="Wingdings 2" pitchFamily="18" charset="2"/>
              <a:buNone/>
            </a:pPr>
            <a:r>
              <a:rPr lang="fa-IR" altLang="en-US" sz="2200" dirty="0">
                <a:ea typeface="Majalla UI"/>
                <a:cs typeface="B Nazanin" pitchFamily="2" charset="-78"/>
              </a:rPr>
              <a:t>-- </a:t>
            </a:r>
            <a:r>
              <a:rPr lang="en-US" altLang="en-US" sz="2200" dirty="0">
                <a:cs typeface="B Nazanin" pitchFamily="2" charset="-78"/>
              </a:rPr>
              <a:t>FAB</a:t>
            </a:r>
            <a:r>
              <a:rPr lang="fa-IR" altLang="en-US" sz="2200" dirty="0">
                <a:ea typeface="Majalla UI"/>
                <a:cs typeface="B Nazanin" pitchFamily="2" charset="-78"/>
              </a:rPr>
              <a:t> مصون دیگوکسین(</a:t>
            </a:r>
            <a:r>
              <a:rPr lang="en-US" altLang="en-US" sz="2200" dirty="0">
                <a:cs typeface="B Nazanin" pitchFamily="2" charset="-78"/>
              </a:rPr>
              <a:t>Digi band</a:t>
            </a:r>
            <a:r>
              <a:rPr lang="fa-IR" altLang="en-US" sz="2200" dirty="0">
                <a:ea typeface="Majalla UI"/>
                <a:cs typeface="B Nazanin" pitchFamily="2" charset="-78"/>
              </a:rPr>
              <a:t> )</a:t>
            </a:r>
          </a:p>
          <a:p>
            <a:pPr algn="r" rtl="1" eaLnBrk="1" hangingPunct="1">
              <a:lnSpc>
                <a:spcPct val="80000"/>
              </a:lnSpc>
              <a:buFont typeface="Wingdings 2" pitchFamily="18" charset="2"/>
              <a:buNone/>
            </a:pPr>
            <a:r>
              <a:rPr lang="fa-IR" altLang="en-US" sz="2200" dirty="0">
                <a:ea typeface="Majalla UI"/>
                <a:cs typeface="B Nazanin" pitchFamily="2" charset="-78"/>
              </a:rPr>
              <a:t>این دارو با دیگوکسین باند می شود.</a:t>
            </a:r>
          </a:p>
          <a:p>
            <a:pPr algn="r" rtl="1" eaLnBrk="1" hangingPunct="1">
              <a:lnSpc>
                <a:spcPct val="80000"/>
              </a:lnSpc>
              <a:buFont typeface="Wingdings 2" pitchFamily="18" charset="2"/>
              <a:buNone/>
            </a:pPr>
            <a:r>
              <a:rPr lang="fa-IR" altLang="en-US" sz="2200" dirty="0">
                <a:ea typeface="Majalla UI"/>
                <a:cs typeface="B Nazanin" pitchFamily="2" charset="-78"/>
              </a:rPr>
              <a:t>عوامل خطر زا در مسمومیت با دیژیتال :</a:t>
            </a:r>
          </a:p>
          <a:p>
            <a:pPr algn="r" rtl="1" eaLnBrk="1" hangingPunct="1">
              <a:lnSpc>
                <a:spcPct val="80000"/>
              </a:lnSpc>
              <a:buFont typeface="Wingdings 2" pitchFamily="18" charset="2"/>
              <a:buNone/>
            </a:pPr>
            <a:r>
              <a:rPr lang="fa-IR" altLang="en-US" sz="2200" dirty="0">
                <a:ea typeface="Majalla UI"/>
                <a:cs typeface="B Nazanin" pitchFamily="2" charset="-78"/>
              </a:rPr>
              <a:t>مصرف آنتی بیوتیک های خوراکی،کینیدین ،آمیودارون ،بلوک کننده های کانال کلسیم،کاهش پتاسیم،استفراغ وسوء تغذیه،اختلال عملکرد کلیوی</a:t>
            </a:r>
          </a:p>
          <a:p>
            <a:pPr algn="r" rtl="1" eaLnBrk="1" hangingPunct="1">
              <a:lnSpc>
                <a:spcPct val="80000"/>
              </a:lnSpc>
              <a:buFont typeface="Wingdings 2" pitchFamily="18" charset="2"/>
              <a:buNone/>
            </a:pPr>
            <a:endParaRPr lang="fa-IR" altLang="en-US" sz="2200" dirty="0">
              <a:ea typeface="Majalla UI"/>
              <a:cs typeface="B Nazanin" pitchFamily="2" charset="-78"/>
            </a:endParaRPr>
          </a:p>
          <a:p>
            <a:pPr algn="r" rtl="1" eaLnBrk="1" hangingPunct="1">
              <a:lnSpc>
                <a:spcPct val="80000"/>
              </a:lnSpc>
            </a:pPr>
            <a:r>
              <a:rPr lang="fa-IR" altLang="en-US" sz="2400" b="1" dirty="0">
                <a:solidFill>
                  <a:srgbClr val="7030A0"/>
                </a:solidFill>
                <a:ea typeface="Majalla UI"/>
                <a:cs typeface="B Nazanin" pitchFamily="2" charset="-78"/>
              </a:rPr>
              <a:t>توجهات پرستاری در ارتباط با مصرف دیگوکسین :</a:t>
            </a:r>
          </a:p>
          <a:p>
            <a:pPr lvl="1" algn="r" rtl="1" eaLnBrk="1" hangingPunct="1">
              <a:lnSpc>
                <a:spcPct val="80000"/>
              </a:lnSpc>
            </a:pPr>
            <a:r>
              <a:rPr lang="fa-IR" altLang="en-US" sz="2000" dirty="0">
                <a:ea typeface="Majalla UI"/>
                <a:cs typeface="B Nazanin" pitchFamily="2" charset="-78"/>
              </a:rPr>
              <a:t> کنترل سطح پتاسیم</a:t>
            </a:r>
          </a:p>
          <a:p>
            <a:pPr lvl="1" algn="r" rtl="1" eaLnBrk="1" hangingPunct="1">
              <a:lnSpc>
                <a:spcPct val="80000"/>
              </a:lnSpc>
            </a:pPr>
            <a:r>
              <a:rPr lang="fa-IR" altLang="en-US" sz="2000" dirty="0">
                <a:ea typeface="Majalla UI"/>
                <a:cs typeface="B Nazanin" pitchFamily="2" charset="-78"/>
              </a:rPr>
              <a:t>کنترل عملکرد کلیه بخصوص در سالمندان</a:t>
            </a:r>
          </a:p>
          <a:p>
            <a:pPr lvl="1" algn="r" rtl="1" eaLnBrk="1" hangingPunct="1">
              <a:lnSpc>
                <a:spcPct val="80000"/>
              </a:lnSpc>
            </a:pPr>
            <a:r>
              <a:rPr lang="fa-IR" altLang="en-US" sz="2000" dirty="0">
                <a:ea typeface="Majalla UI"/>
                <a:cs typeface="B Nazanin" pitchFamily="2" charset="-78"/>
              </a:rPr>
              <a:t>ضربان قلب کمتر از 60 دارو قطع شود در صورتی که ریتم سینوس نباشد.</a:t>
            </a:r>
          </a:p>
          <a:p>
            <a:pPr lvl="1" algn="r" rtl="1" eaLnBrk="1" hangingPunct="1">
              <a:lnSpc>
                <a:spcPct val="80000"/>
              </a:lnSpc>
            </a:pPr>
            <a:r>
              <a:rPr lang="fa-IR" altLang="en-US" sz="2000" dirty="0">
                <a:ea typeface="Majalla UI"/>
                <a:cs typeface="B Nazanin" pitchFamily="2" charset="-78"/>
              </a:rPr>
              <a:t>از نظر اثرات جانبی عصبی مانند سردرد،کابوس شبانه،فراموشی،کاهش قدرت بینایی،وجود هاله سبز یا آبی در اطراف اشیاء بیمار کنترل شود.</a:t>
            </a:r>
            <a:endParaRPr lang="en-US" altLang="en-US" sz="2000" dirty="0">
              <a:cs typeface="B Nazanin" pitchFamily="2" charset="-78"/>
            </a:endParaRPr>
          </a:p>
        </p:txBody>
      </p:sp>
      <p:pic>
        <p:nvPicPr>
          <p:cNvPr id="2" name="Picture 1">
            <a:extLst>
              <a:ext uri="{FF2B5EF4-FFF2-40B4-BE49-F238E27FC236}">
                <a16:creationId xmlns:a16="http://schemas.microsoft.com/office/drawing/2014/main" id="{465DA285-F2BE-4DF1-9A89-CA94195F5B51}"/>
              </a:ext>
            </a:extLst>
          </p:cNvPr>
          <p:cNvPicPr>
            <a:picLocks noChangeAspect="1"/>
          </p:cNvPicPr>
          <p:nvPr/>
        </p:nvPicPr>
        <p:blipFill>
          <a:blip r:embed="rId3"/>
          <a:stretch>
            <a:fillRect/>
          </a:stretch>
        </p:blipFill>
        <p:spPr>
          <a:xfrm>
            <a:off x="179512" y="1407699"/>
            <a:ext cx="3632344" cy="1554833"/>
          </a:xfrm>
          <a:prstGeom prst="rect">
            <a:avLst/>
          </a:prstGeom>
        </p:spPr>
      </p:pic>
    </p:spTree>
    <p:extLst>
      <p:ext uri="{BB962C8B-B14F-4D97-AF65-F5344CB8AC3E}">
        <p14:creationId xmlns:p14="http://schemas.microsoft.com/office/powerpoint/2010/main" val="2370061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187395" name="Content Placeholder 2"/>
          <p:cNvSpPr>
            <a:spLocks noGrp="1"/>
          </p:cNvSpPr>
          <p:nvPr>
            <p:ph idx="1"/>
          </p:nvPr>
        </p:nvSpPr>
        <p:spPr/>
        <p:txBody>
          <a:bodyPr/>
          <a:lstStyle/>
          <a:p>
            <a:pPr algn="r" rtl="1" eaLnBrk="1" hangingPunct="1"/>
            <a:r>
              <a:rPr lang="fa-IR" altLang="en-US" b="1">
                <a:solidFill>
                  <a:srgbClr val="7030A0"/>
                </a:solidFill>
                <a:ea typeface="Majalla UI"/>
                <a:cs typeface="B Nazanin" pitchFamily="2" charset="-78"/>
              </a:rPr>
              <a:t>بلوک کننده کانال کلسیم:</a:t>
            </a:r>
          </a:p>
          <a:p>
            <a:pPr lvl="1" algn="r" rtl="1" eaLnBrk="1" hangingPunct="1"/>
            <a:r>
              <a:rPr lang="en-US" altLang="en-US">
                <a:cs typeface="B Nazanin" pitchFamily="2" charset="-78"/>
              </a:rPr>
              <a:t>Verapamil, Adalat, Diltiazem</a:t>
            </a:r>
            <a:r>
              <a:rPr lang="fa-IR" altLang="en-US">
                <a:ea typeface="Majalla UI"/>
                <a:cs typeface="B Nazanin" pitchFamily="2" charset="-78"/>
              </a:rPr>
              <a:t> در اختلال عملکرد سیستولیک منع مصرف دارد.</a:t>
            </a:r>
          </a:p>
          <a:p>
            <a:pPr lvl="1" algn="r" rtl="1" eaLnBrk="1" hangingPunct="1"/>
            <a:r>
              <a:rPr lang="en-US" altLang="en-US">
                <a:cs typeface="B Nazanin" pitchFamily="2" charset="-78"/>
              </a:rPr>
              <a:t>Amilodipin, Feloropin</a:t>
            </a:r>
            <a:r>
              <a:rPr lang="fa-IR" altLang="en-US">
                <a:ea typeface="Majalla UI"/>
                <a:cs typeface="B Nazanin" pitchFamily="2" charset="-78"/>
              </a:rPr>
              <a:t> باعث اتساع عروق با کاهش مقاومت محیطی عروق می شوند.</a:t>
            </a:r>
          </a:p>
          <a:p>
            <a:pPr lvl="1" algn="r" rtl="1" eaLnBrk="1" hangingPunct="1"/>
            <a:r>
              <a:rPr lang="fa-IR" altLang="en-US">
                <a:ea typeface="Majalla UI"/>
                <a:cs typeface="B Nazanin" pitchFamily="2" charset="-78"/>
              </a:rPr>
              <a:t>ضد انعقادها بخصوص در </a:t>
            </a:r>
            <a:r>
              <a:rPr lang="en-US" altLang="en-US">
                <a:cs typeface="B Nazanin" pitchFamily="2" charset="-78"/>
              </a:rPr>
              <a:t>A.Fib</a:t>
            </a:r>
            <a:r>
              <a:rPr lang="fa-IR" altLang="en-US">
                <a:ea typeface="Majalla UI"/>
                <a:cs typeface="B Nazanin" pitchFamily="2" charset="-78"/>
              </a:rPr>
              <a:t> استفاده می شود.</a:t>
            </a:r>
            <a:endParaRPr lang="en-US" altLang="en-US">
              <a:cs typeface="B Nazanin" pitchFamily="2" charset="-78"/>
            </a:endParaRPr>
          </a:p>
        </p:txBody>
      </p:sp>
      <p:pic>
        <p:nvPicPr>
          <p:cNvPr id="2" name="Picture 1">
            <a:extLst>
              <a:ext uri="{FF2B5EF4-FFF2-40B4-BE49-F238E27FC236}">
                <a16:creationId xmlns:a16="http://schemas.microsoft.com/office/drawing/2014/main" id="{4B648191-BBC2-4B61-B579-7F0F7A940F4E}"/>
              </a:ext>
            </a:extLst>
          </p:cNvPr>
          <p:cNvPicPr>
            <a:picLocks noChangeAspect="1"/>
          </p:cNvPicPr>
          <p:nvPr/>
        </p:nvPicPr>
        <p:blipFill>
          <a:blip r:embed="rId3"/>
          <a:stretch>
            <a:fillRect/>
          </a:stretch>
        </p:blipFill>
        <p:spPr>
          <a:xfrm>
            <a:off x="0" y="0"/>
            <a:ext cx="2761268" cy="1842244"/>
          </a:xfrm>
          <a:prstGeom prst="rect">
            <a:avLst/>
          </a:prstGeom>
        </p:spPr>
      </p:pic>
    </p:spTree>
    <p:extLst>
      <p:ext uri="{BB962C8B-B14F-4D97-AF65-F5344CB8AC3E}">
        <p14:creationId xmlns:p14="http://schemas.microsoft.com/office/powerpoint/2010/main" val="2194355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76E57-0160-4806-9113-7CA2BFE492DF}"/>
              </a:ext>
            </a:extLst>
          </p:cNvPr>
          <p:cNvSpPr>
            <a:spLocks noGrp="1"/>
          </p:cNvSpPr>
          <p:nvPr>
            <p:ph type="title"/>
          </p:nvPr>
        </p:nvSpPr>
        <p:spPr/>
        <p:txBody>
          <a:bodyPr/>
          <a:lstStyle/>
          <a:p>
            <a:r>
              <a:rPr lang="fa-IR" dirty="0"/>
              <a:t>نارسایی قلبی </a:t>
            </a:r>
          </a:p>
        </p:txBody>
      </p:sp>
      <p:sp>
        <p:nvSpPr>
          <p:cNvPr id="3" name="Content Placeholder 2">
            <a:extLst>
              <a:ext uri="{FF2B5EF4-FFF2-40B4-BE49-F238E27FC236}">
                <a16:creationId xmlns:a16="http://schemas.microsoft.com/office/drawing/2014/main" id="{9D231EE3-A8EB-4B7B-986E-5B39964B1685}"/>
              </a:ext>
            </a:extLst>
          </p:cNvPr>
          <p:cNvSpPr>
            <a:spLocks noGrp="1"/>
          </p:cNvSpPr>
          <p:nvPr>
            <p:ph idx="1"/>
          </p:nvPr>
        </p:nvSpPr>
        <p:spPr>
          <a:xfrm>
            <a:off x="1547664" y="5774936"/>
            <a:ext cx="6213376" cy="1357611"/>
          </a:xfrm>
        </p:spPr>
        <p:txBody>
          <a:bodyPr>
            <a:normAutofit fontScale="92500" lnSpcReduction="10000"/>
          </a:bodyPr>
          <a:lstStyle/>
          <a:p>
            <a:pPr marL="274320" indent="-274320" algn="r" rtl="1" eaLnBrk="1" fontAlgn="auto" hangingPunct="1">
              <a:spcAft>
                <a:spcPts val="0"/>
              </a:spcAft>
              <a:buClr>
                <a:schemeClr val="accent3"/>
              </a:buClr>
              <a:buFont typeface="Wingdings 2"/>
              <a:buChar char=""/>
              <a:defRPr/>
            </a:pPr>
            <a:r>
              <a:rPr lang="fa-IR" sz="2800" b="1" dirty="0">
                <a:solidFill>
                  <a:srgbClr val="7030A0"/>
                </a:solidFill>
                <a:cs typeface="B Nazanin" pitchFamily="2" charset="-78"/>
              </a:rPr>
              <a:t>رژیم غذایی :</a:t>
            </a:r>
          </a:p>
          <a:p>
            <a:pPr marL="641033" lvl="1" indent="-274320" algn="r" rtl="1" eaLnBrk="1" fontAlgn="auto" hangingPunct="1">
              <a:spcAft>
                <a:spcPts val="0"/>
              </a:spcAft>
              <a:buClr>
                <a:schemeClr val="accent3"/>
              </a:buClr>
              <a:buFont typeface="Wingdings 2"/>
              <a:buChar char=""/>
              <a:defRPr/>
            </a:pPr>
            <a:r>
              <a:rPr lang="fa-IR" dirty="0">
                <a:cs typeface="B Nazanin" pitchFamily="2" charset="-78"/>
              </a:rPr>
              <a:t>کم سدیم (کمتر یا مساوی 2 تا 3 گرم در روز)</a:t>
            </a:r>
          </a:p>
          <a:p>
            <a:pPr marL="641033" lvl="1" indent="-274320" algn="r" rtl="1" eaLnBrk="1" fontAlgn="auto" hangingPunct="1">
              <a:spcAft>
                <a:spcPts val="0"/>
              </a:spcAft>
              <a:buClr>
                <a:schemeClr val="accent3"/>
              </a:buClr>
              <a:buFont typeface="Wingdings 2"/>
              <a:buChar char=""/>
              <a:defRPr/>
            </a:pPr>
            <a:r>
              <a:rPr lang="fa-IR" dirty="0">
                <a:cs typeface="B Nazanin" pitchFamily="2" charset="-78"/>
              </a:rPr>
              <a:t>مایعات محدود</a:t>
            </a:r>
          </a:p>
          <a:p>
            <a:endParaRPr lang="fa-IR" dirty="0"/>
          </a:p>
        </p:txBody>
      </p:sp>
      <p:pic>
        <p:nvPicPr>
          <p:cNvPr id="4" name="Picture 3">
            <a:extLst>
              <a:ext uri="{FF2B5EF4-FFF2-40B4-BE49-F238E27FC236}">
                <a16:creationId xmlns:a16="http://schemas.microsoft.com/office/drawing/2014/main" id="{41E09F6D-906D-4A4F-BD70-F255D4660CB4}"/>
              </a:ext>
            </a:extLst>
          </p:cNvPr>
          <p:cNvPicPr>
            <a:picLocks noChangeAspect="1"/>
          </p:cNvPicPr>
          <p:nvPr/>
        </p:nvPicPr>
        <p:blipFill>
          <a:blip r:embed="rId2"/>
          <a:stretch>
            <a:fillRect/>
          </a:stretch>
        </p:blipFill>
        <p:spPr>
          <a:xfrm>
            <a:off x="683569" y="1196753"/>
            <a:ext cx="7696666" cy="4578184"/>
          </a:xfrm>
          <a:prstGeom prst="rect">
            <a:avLst/>
          </a:prstGeom>
        </p:spPr>
      </p:pic>
    </p:spTree>
    <p:extLst>
      <p:ext uri="{BB962C8B-B14F-4D97-AF65-F5344CB8AC3E}">
        <p14:creationId xmlns:p14="http://schemas.microsoft.com/office/powerpoint/2010/main" val="4172014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5CD73-778A-4897-A505-72A3BCBFE666}"/>
              </a:ext>
            </a:extLst>
          </p:cNvPr>
          <p:cNvSpPr>
            <a:spLocks noGrp="1"/>
          </p:cNvSpPr>
          <p:nvPr>
            <p:ph type="title"/>
          </p:nvPr>
        </p:nvSpPr>
        <p:spPr/>
        <p:txBody>
          <a:bodyPr>
            <a:normAutofit fontScale="90000"/>
          </a:bodyPr>
          <a:lstStyle/>
          <a:p>
            <a:r>
              <a:rPr lang="fa-IR" dirty="0">
                <a:cs typeface="B Nazanin" panose="00000400000000000000" pitchFamily="2" charset="-78"/>
              </a:rPr>
              <a:t>سایر دارو های نارسایی قلبی </a:t>
            </a:r>
            <a:br>
              <a:rPr lang="fa-IR" dirty="0"/>
            </a:br>
            <a:endParaRPr lang="fa-IR" dirty="0"/>
          </a:p>
        </p:txBody>
      </p:sp>
      <p:graphicFrame>
        <p:nvGraphicFramePr>
          <p:cNvPr id="4" name="Table 4">
            <a:extLst>
              <a:ext uri="{FF2B5EF4-FFF2-40B4-BE49-F238E27FC236}">
                <a16:creationId xmlns:a16="http://schemas.microsoft.com/office/drawing/2014/main" id="{3C919EC5-2EF8-46E4-8F82-BA72CCE03A60}"/>
              </a:ext>
            </a:extLst>
          </p:cNvPr>
          <p:cNvGraphicFramePr>
            <a:graphicFrameLocks noGrp="1"/>
          </p:cNvGraphicFramePr>
          <p:nvPr>
            <p:ph idx="1"/>
            <p:extLst>
              <p:ext uri="{D42A27DB-BD31-4B8C-83A1-F6EECF244321}">
                <p14:modId xmlns:p14="http://schemas.microsoft.com/office/powerpoint/2010/main" val="4123758453"/>
              </p:ext>
            </p:extLst>
          </p:nvPr>
        </p:nvGraphicFramePr>
        <p:xfrm>
          <a:off x="4453136" y="2608115"/>
          <a:ext cx="4686604" cy="3545020"/>
        </p:xfrm>
        <a:graphic>
          <a:graphicData uri="http://schemas.openxmlformats.org/drawingml/2006/table">
            <a:tbl>
              <a:tblPr rtl="1" firstRow="1" bandRow="1">
                <a:tableStyleId>{5C22544A-7EE6-4342-B048-85BDC9FD1C3A}</a:tableStyleId>
              </a:tblPr>
              <a:tblGrid>
                <a:gridCol w="4686604">
                  <a:extLst>
                    <a:ext uri="{9D8B030D-6E8A-4147-A177-3AD203B41FA5}">
                      <a16:colId xmlns:a16="http://schemas.microsoft.com/office/drawing/2014/main" val="4167102868"/>
                    </a:ext>
                  </a:extLst>
                </a:gridCol>
              </a:tblGrid>
              <a:tr h="709004">
                <a:tc>
                  <a:txBody>
                    <a:bodyPr/>
                    <a:lstStyle/>
                    <a:p>
                      <a:pPr algn="ctr" rtl="1"/>
                      <a:r>
                        <a:rPr lang="fa-IR" dirty="0"/>
                        <a:t>سایر دارو های نارسایی قلبی </a:t>
                      </a:r>
                    </a:p>
                  </a:txBody>
                  <a:tcPr/>
                </a:tc>
                <a:extLst>
                  <a:ext uri="{0D108BD9-81ED-4DB2-BD59-A6C34878D82A}">
                    <a16:rowId xmlns:a16="http://schemas.microsoft.com/office/drawing/2014/main" val="1507153004"/>
                  </a:ext>
                </a:extLst>
              </a:tr>
              <a:tr h="709004">
                <a:tc>
                  <a:txBody>
                    <a:bodyPr/>
                    <a:lstStyle/>
                    <a:p>
                      <a:pPr algn="ctr" rtl="1"/>
                      <a:r>
                        <a:rPr lang="fa-IR" dirty="0"/>
                        <a:t>ضد انعقاد ها   </a:t>
                      </a:r>
                    </a:p>
                    <a:p>
                      <a:pPr algn="ctr" rtl="1"/>
                      <a:r>
                        <a:rPr lang="fa-IR" dirty="0">
                          <a:solidFill>
                            <a:srgbClr val="FF0000"/>
                          </a:solidFill>
                        </a:rPr>
                        <a:t>هپارین</a:t>
                      </a:r>
                      <a:r>
                        <a:rPr lang="fa-IR" dirty="0"/>
                        <a:t> </a:t>
                      </a:r>
                    </a:p>
                  </a:txBody>
                  <a:tcPr/>
                </a:tc>
                <a:extLst>
                  <a:ext uri="{0D108BD9-81ED-4DB2-BD59-A6C34878D82A}">
                    <a16:rowId xmlns:a16="http://schemas.microsoft.com/office/drawing/2014/main" val="2535205120"/>
                  </a:ext>
                </a:extLst>
              </a:tr>
              <a:tr h="709004">
                <a:tc>
                  <a:txBody>
                    <a:bodyPr/>
                    <a:lstStyle/>
                    <a:p>
                      <a:pPr algn="ctr" rtl="1"/>
                      <a:r>
                        <a:rPr lang="fa-IR" dirty="0"/>
                        <a:t>آنتی آریتمی </a:t>
                      </a:r>
                    </a:p>
                    <a:p>
                      <a:pPr algn="ctr" rtl="1"/>
                      <a:r>
                        <a:rPr lang="fa-IR" dirty="0">
                          <a:solidFill>
                            <a:srgbClr val="FF0000"/>
                          </a:solidFill>
                        </a:rPr>
                        <a:t>آمیودارون</a:t>
                      </a:r>
                    </a:p>
                  </a:txBody>
                  <a:tcPr/>
                </a:tc>
                <a:extLst>
                  <a:ext uri="{0D108BD9-81ED-4DB2-BD59-A6C34878D82A}">
                    <a16:rowId xmlns:a16="http://schemas.microsoft.com/office/drawing/2014/main" val="3420255140"/>
                  </a:ext>
                </a:extLst>
              </a:tr>
              <a:tr h="709004">
                <a:tc>
                  <a:txBody>
                    <a:bodyPr/>
                    <a:lstStyle/>
                    <a:p>
                      <a:pPr algn="ctr" rtl="1"/>
                      <a:r>
                        <a:rPr lang="fa-IR" dirty="0"/>
                        <a:t>استاتین ها </a:t>
                      </a:r>
                    </a:p>
                    <a:p>
                      <a:pPr algn="ctr" rtl="1"/>
                      <a:r>
                        <a:rPr lang="fa-IR" dirty="0">
                          <a:solidFill>
                            <a:srgbClr val="FF0000"/>
                          </a:solidFill>
                        </a:rPr>
                        <a:t>آتورواستاتین</a:t>
                      </a:r>
                    </a:p>
                  </a:txBody>
                  <a:tcPr/>
                </a:tc>
                <a:extLst>
                  <a:ext uri="{0D108BD9-81ED-4DB2-BD59-A6C34878D82A}">
                    <a16:rowId xmlns:a16="http://schemas.microsoft.com/office/drawing/2014/main" val="1227482801"/>
                  </a:ext>
                </a:extLst>
              </a:tr>
              <a:tr h="709004">
                <a:tc>
                  <a:txBody>
                    <a:bodyPr/>
                    <a:lstStyle/>
                    <a:p>
                      <a:pPr rtl="1"/>
                      <a:endParaRPr lang="fa-IR" dirty="0"/>
                    </a:p>
                  </a:txBody>
                  <a:tcPr/>
                </a:tc>
                <a:extLst>
                  <a:ext uri="{0D108BD9-81ED-4DB2-BD59-A6C34878D82A}">
                    <a16:rowId xmlns:a16="http://schemas.microsoft.com/office/drawing/2014/main" val="2571065390"/>
                  </a:ext>
                </a:extLst>
              </a:tr>
            </a:tbl>
          </a:graphicData>
        </a:graphic>
      </p:graphicFrame>
      <p:pic>
        <p:nvPicPr>
          <p:cNvPr id="5" name="Picture 4">
            <a:extLst>
              <a:ext uri="{FF2B5EF4-FFF2-40B4-BE49-F238E27FC236}">
                <a16:creationId xmlns:a16="http://schemas.microsoft.com/office/drawing/2014/main" id="{F46CEA76-2ACB-4737-8CB3-858CC48B546F}"/>
              </a:ext>
            </a:extLst>
          </p:cNvPr>
          <p:cNvPicPr>
            <a:picLocks noChangeAspect="1"/>
          </p:cNvPicPr>
          <p:nvPr/>
        </p:nvPicPr>
        <p:blipFill>
          <a:blip r:embed="rId2"/>
          <a:stretch>
            <a:fillRect/>
          </a:stretch>
        </p:blipFill>
        <p:spPr>
          <a:xfrm>
            <a:off x="0" y="2620082"/>
            <a:ext cx="5330568" cy="3533052"/>
          </a:xfrm>
          <a:prstGeom prst="rect">
            <a:avLst/>
          </a:prstGeom>
        </p:spPr>
      </p:pic>
    </p:spTree>
    <p:extLst>
      <p:ext uri="{BB962C8B-B14F-4D97-AF65-F5344CB8AC3E}">
        <p14:creationId xmlns:p14="http://schemas.microsoft.com/office/powerpoint/2010/main" val="2030601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3A98B-44DD-4D3A-8C74-15A5532A8AB4}"/>
              </a:ext>
            </a:extLst>
          </p:cNvPr>
          <p:cNvSpPr>
            <a:spLocks noGrp="1"/>
          </p:cNvSpPr>
          <p:nvPr>
            <p:ph type="title"/>
          </p:nvPr>
        </p:nvSpPr>
        <p:spPr/>
        <p:txBody>
          <a:bodyPr/>
          <a:lstStyle/>
          <a:p>
            <a:r>
              <a:rPr lang="fa-IR" dirty="0">
                <a:cs typeface="B Nazanin" panose="00000400000000000000" pitchFamily="2" charset="-78"/>
              </a:rPr>
              <a:t>داروی ممنوع سالمندان</a:t>
            </a:r>
          </a:p>
        </p:txBody>
      </p:sp>
      <p:sp>
        <p:nvSpPr>
          <p:cNvPr id="3" name="Content Placeholder 2">
            <a:extLst>
              <a:ext uri="{FF2B5EF4-FFF2-40B4-BE49-F238E27FC236}">
                <a16:creationId xmlns:a16="http://schemas.microsoft.com/office/drawing/2014/main" id="{CEAF396C-63F8-40D5-B05A-519FDFC20179}"/>
              </a:ext>
            </a:extLst>
          </p:cNvPr>
          <p:cNvSpPr>
            <a:spLocks noGrp="1"/>
          </p:cNvSpPr>
          <p:nvPr>
            <p:ph idx="1"/>
          </p:nvPr>
        </p:nvSpPr>
        <p:spPr>
          <a:xfrm>
            <a:off x="457200" y="5664892"/>
            <a:ext cx="8229600" cy="1944216"/>
          </a:xfrm>
        </p:spPr>
        <p:txBody>
          <a:bodyPr>
            <a:normAutofit/>
          </a:bodyPr>
          <a:lstStyle/>
          <a:p>
            <a:pPr algn="r" rtl="1"/>
            <a:r>
              <a:rPr lang="fa-IR" dirty="0">
                <a:cs typeface="B Nazanin" panose="00000400000000000000" pitchFamily="2" charset="-78"/>
              </a:rPr>
              <a:t>داروهای ضد التهاب غیر استروئیدی مثل ایبوبروفن موجب کاهش خون رسانی به کلیه می شوند. پس باید اجتناب کرد.</a:t>
            </a:r>
          </a:p>
        </p:txBody>
      </p:sp>
      <p:pic>
        <p:nvPicPr>
          <p:cNvPr id="4" name="Picture 3">
            <a:extLst>
              <a:ext uri="{FF2B5EF4-FFF2-40B4-BE49-F238E27FC236}">
                <a16:creationId xmlns:a16="http://schemas.microsoft.com/office/drawing/2014/main" id="{9327C060-8A35-4F38-8C7F-923F734C9558}"/>
              </a:ext>
            </a:extLst>
          </p:cNvPr>
          <p:cNvPicPr>
            <a:picLocks noChangeAspect="1"/>
          </p:cNvPicPr>
          <p:nvPr/>
        </p:nvPicPr>
        <p:blipFill>
          <a:blip r:embed="rId2"/>
          <a:stretch>
            <a:fillRect/>
          </a:stretch>
        </p:blipFill>
        <p:spPr>
          <a:xfrm>
            <a:off x="290897" y="1417638"/>
            <a:ext cx="8562206" cy="4217643"/>
          </a:xfrm>
          <a:prstGeom prst="rect">
            <a:avLst/>
          </a:prstGeom>
        </p:spPr>
      </p:pic>
    </p:spTree>
    <p:extLst>
      <p:ext uri="{BB962C8B-B14F-4D97-AF65-F5344CB8AC3E}">
        <p14:creationId xmlns:p14="http://schemas.microsoft.com/office/powerpoint/2010/main" val="1653786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آموزش های نارسایی قلبی </a:t>
            </a:r>
            <a:endParaRPr lang="fa-IR" altLang="en-US" dirty="0">
              <a:ea typeface="Majalla UI"/>
              <a:cs typeface="B Nazanin" pitchFamily="2" charset="-78"/>
            </a:endParaRPr>
          </a:p>
        </p:txBody>
      </p:sp>
      <p:sp>
        <p:nvSpPr>
          <p:cNvPr id="3" name="Content Placeholder 2"/>
          <p:cNvSpPr>
            <a:spLocks noGrp="1"/>
          </p:cNvSpPr>
          <p:nvPr>
            <p:ph idx="1"/>
          </p:nvPr>
        </p:nvSpPr>
        <p:spPr/>
        <p:txBody>
          <a:bodyPr>
            <a:normAutofit lnSpcReduction="10000"/>
          </a:bodyPr>
          <a:lstStyle/>
          <a:p>
            <a:pPr marL="274320" indent="-274320" algn="r" rtl="1" eaLnBrk="1" fontAlgn="auto" hangingPunct="1">
              <a:spcAft>
                <a:spcPts val="0"/>
              </a:spcAft>
              <a:buClr>
                <a:schemeClr val="accent3"/>
              </a:buClr>
              <a:defRPr/>
            </a:pPr>
            <a:r>
              <a:rPr lang="fa-IR" sz="2800" b="1" dirty="0">
                <a:solidFill>
                  <a:srgbClr val="7030A0"/>
                </a:solidFill>
                <a:cs typeface="B Nazanin" pitchFamily="2" charset="-78"/>
              </a:rPr>
              <a:t>آموزش های پرستاری در نارسایی قلبی :</a:t>
            </a:r>
            <a:endParaRPr lang="fa-IR" b="1" dirty="0">
              <a:solidFill>
                <a:srgbClr val="7030A0"/>
              </a:solidFill>
              <a:cs typeface="B Nazanin" pitchFamily="2" charset="-78"/>
            </a:endParaRPr>
          </a:p>
          <a:p>
            <a:pPr marL="641033" lvl="1" indent="-274320" algn="r" rtl="1" eaLnBrk="1" fontAlgn="auto" hangingPunct="1">
              <a:spcAft>
                <a:spcPts val="0"/>
              </a:spcAft>
              <a:buClr>
                <a:schemeClr val="accent3"/>
              </a:buClr>
              <a:defRPr/>
            </a:pPr>
            <a:r>
              <a:rPr lang="fa-IR" dirty="0">
                <a:cs typeface="B Nazanin" pitchFamily="2" charset="-78"/>
              </a:rPr>
              <a:t>   کنترل  جذب ودفع</a:t>
            </a:r>
          </a:p>
          <a:p>
            <a:pPr marL="641033" lvl="1" indent="-274320" algn="r" rtl="1" eaLnBrk="1" fontAlgn="auto" hangingPunct="1">
              <a:spcAft>
                <a:spcPts val="0"/>
              </a:spcAft>
              <a:buClr>
                <a:schemeClr val="accent3"/>
              </a:buClr>
              <a:defRPr/>
            </a:pPr>
            <a:r>
              <a:rPr lang="fa-IR" dirty="0">
                <a:cs typeface="B Nazanin" pitchFamily="2" charset="-78"/>
              </a:rPr>
              <a:t>   کنترل وزن روزانه صبح بعد از ادرار کردن</a:t>
            </a:r>
          </a:p>
          <a:p>
            <a:pPr marL="641033" lvl="1" indent="-274320" algn="r" rtl="1" eaLnBrk="1" fontAlgn="auto" hangingPunct="1">
              <a:spcAft>
                <a:spcPts val="0"/>
              </a:spcAft>
              <a:buClr>
                <a:schemeClr val="accent3"/>
              </a:buClr>
              <a:defRPr/>
            </a:pPr>
            <a:r>
              <a:rPr lang="fa-IR" dirty="0">
                <a:cs typeface="B Nazanin" pitchFamily="2" charset="-78"/>
              </a:rPr>
              <a:t>  پایش از نظر 2 تا 3 پوند در روز یا 5 پوند در هفته (نکته امتحانی)</a:t>
            </a:r>
          </a:p>
          <a:p>
            <a:pPr marL="641033" lvl="1" indent="-274320" algn="r" rtl="1" eaLnBrk="1" fontAlgn="auto" hangingPunct="1">
              <a:spcAft>
                <a:spcPts val="0"/>
              </a:spcAft>
              <a:buClr>
                <a:schemeClr val="accent3"/>
              </a:buClr>
              <a:defRPr/>
            </a:pPr>
            <a:r>
              <a:rPr lang="fa-IR" dirty="0">
                <a:cs typeface="B Nazanin" pitchFamily="2" charset="-78"/>
              </a:rPr>
              <a:t>  سمع ریه </a:t>
            </a:r>
          </a:p>
          <a:p>
            <a:pPr marL="641033" lvl="1" indent="-274320" algn="r" rtl="1" eaLnBrk="1" fontAlgn="auto" hangingPunct="1">
              <a:spcAft>
                <a:spcPts val="0"/>
              </a:spcAft>
              <a:buClr>
                <a:schemeClr val="accent3"/>
              </a:buClr>
              <a:defRPr/>
            </a:pPr>
            <a:r>
              <a:rPr lang="fa-IR" dirty="0">
                <a:cs typeface="B Nazanin" pitchFamily="2" charset="-78"/>
              </a:rPr>
              <a:t>تعیین </a:t>
            </a:r>
            <a:r>
              <a:rPr lang="en-US" dirty="0">
                <a:cs typeface="B Nazanin" pitchFamily="2" charset="-78"/>
              </a:rPr>
              <a:t>JVP</a:t>
            </a:r>
            <a:r>
              <a:rPr lang="fa-IR" dirty="0">
                <a:cs typeface="B Nazanin" pitchFamily="2" charset="-78"/>
              </a:rPr>
              <a:t> </a:t>
            </a:r>
          </a:p>
          <a:p>
            <a:pPr marL="641033" lvl="1" indent="-274320" algn="r" rtl="1" eaLnBrk="1" fontAlgn="auto" hangingPunct="1">
              <a:spcAft>
                <a:spcPts val="0"/>
              </a:spcAft>
              <a:buClr>
                <a:schemeClr val="accent3"/>
              </a:buClr>
              <a:defRPr/>
            </a:pPr>
            <a:r>
              <a:rPr lang="fa-IR" dirty="0">
                <a:cs typeface="B Nazanin" pitchFamily="2" charset="-78"/>
              </a:rPr>
              <a:t>بررسی ادم اندام های آویزان</a:t>
            </a:r>
          </a:p>
          <a:p>
            <a:pPr marL="641033" lvl="1" indent="-274320" algn="r" rtl="1" eaLnBrk="1" fontAlgn="auto" hangingPunct="1">
              <a:spcAft>
                <a:spcPts val="0"/>
              </a:spcAft>
              <a:buClr>
                <a:schemeClr val="accent3"/>
              </a:buClr>
              <a:defRPr/>
            </a:pPr>
            <a:r>
              <a:rPr lang="fa-IR" dirty="0">
                <a:cs typeface="B Nazanin" pitchFamily="2" charset="-78"/>
              </a:rPr>
              <a:t>  بررسی علائم افزایش حجم مایعات(ارتوپنه،</a:t>
            </a:r>
            <a:r>
              <a:rPr lang="en-US" dirty="0">
                <a:cs typeface="B Nazanin" pitchFamily="2" charset="-78"/>
              </a:rPr>
              <a:t>PND</a:t>
            </a:r>
            <a:r>
              <a:rPr lang="fa-IR" dirty="0">
                <a:cs typeface="B Nazanin" pitchFamily="2" charset="-78"/>
              </a:rPr>
              <a:t> ،</a:t>
            </a:r>
            <a:r>
              <a:rPr lang="en-US" dirty="0">
                <a:cs typeface="B Nazanin" pitchFamily="2" charset="-78"/>
              </a:rPr>
              <a:t>D.O.E</a:t>
            </a:r>
            <a:r>
              <a:rPr lang="fa-IR" dirty="0">
                <a:cs typeface="B Nazanin" pitchFamily="2" charset="-78"/>
              </a:rPr>
              <a:t> )</a:t>
            </a:r>
          </a:p>
          <a:p>
            <a:pPr marL="641033" lvl="1" indent="-274320" algn="r" rtl="1" eaLnBrk="1" fontAlgn="auto" hangingPunct="1">
              <a:spcAft>
                <a:spcPts val="0"/>
              </a:spcAft>
              <a:buClr>
                <a:schemeClr val="accent3"/>
              </a:buClr>
              <a:defRPr/>
            </a:pPr>
            <a:r>
              <a:rPr lang="fa-IR" dirty="0">
                <a:cs typeface="B Nazanin" pitchFamily="2" charset="-78"/>
              </a:rPr>
              <a:t>کنترل هیپرکالمی بخصوص در استفاده از آلداکتون و</a:t>
            </a:r>
            <a:r>
              <a:rPr lang="en-US" dirty="0">
                <a:cs typeface="B Nazanin" pitchFamily="2" charset="-78"/>
              </a:rPr>
              <a:t>ACE-Is</a:t>
            </a:r>
          </a:p>
        </p:txBody>
      </p:sp>
    </p:spTree>
    <p:extLst>
      <p:ext uri="{BB962C8B-B14F-4D97-AF65-F5344CB8AC3E}">
        <p14:creationId xmlns:p14="http://schemas.microsoft.com/office/powerpoint/2010/main" val="2659164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195587" name="Content Placeholder 2"/>
          <p:cNvSpPr>
            <a:spLocks noGrp="1"/>
          </p:cNvSpPr>
          <p:nvPr>
            <p:ph idx="1"/>
          </p:nvPr>
        </p:nvSpPr>
        <p:spPr/>
        <p:txBody>
          <a:bodyPr>
            <a:normAutofit fontScale="92500" lnSpcReduction="20000"/>
          </a:bodyPr>
          <a:lstStyle/>
          <a:p>
            <a:pPr algn="r" rtl="1" eaLnBrk="1" hangingPunct="1">
              <a:lnSpc>
                <a:spcPct val="90000"/>
              </a:lnSpc>
              <a:buFont typeface="Wingdings 2" pitchFamily="18" charset="2"/>
              <a:buNone/>
            </a:pPr>
            <a:r>
              <a:rPr lang="fa-IR" altLang="en-US" b="1" dirty="0">
                <a:solidFill>
                  <a:srgbClr val="7030A0"/>
                </a:solidFill>
                <a:ea typeface="Majalla UI"/>
                <a:cs typeface="B Nazanin" pitchFamily="2" charset="-78"/>
              </a:rPr>
              <a:t>هشدار پرستاری :</a:t>
            </a:r>
          </a:p>
          <a:p>
            <a:pPr algn="r" rtl="1" eaLnBrk="1" hangingPunct="1">
              <a:lnSpc>
                <a:spcPct val="90000"/>
              </a:lnSpc>
            </a:pPr>
            <a:r>
              <a:rPr lang="fa-IR" altLang="en-US" dirty="0">
                <a:ea typeface="Majalla UI"/>
                <a:cs typeface="B Nazanin" pitchFamily="2" charset="-78"/>
              </a:rPr>
              <a:t>گریپ فروت منبع غنی پتاسیم است و تداخل جدی دارویی – غذایی دارد ،هنگام مصرف با پزشک مشورت شود.</a:t>
            </a:r>
          </a:p>
          <a:p>
            <a:pPr algn="r" rtl="1" eaLnBrk="1" hangingPunct="1">
              <a:lnSpc>
                <a:spcPct val="90000"/>
              </a:lnSpc>
              <a:buFont typeface="Wingdings 2" pitchFamily="18" charset="2"/>
              <a:buNone/>
            </a:pPr>
            <a:r>
              <a:rPr lang="fa-IR" altLang="en-US" b="1" dirty="0">
                <a:solidFill>
                  <a:srgbClr val="7030A0"/>
                </a:solidFill>
                <a:ea typeface="Majalla UI"/>
                <a:cs typeface="B Nazanin" pitchFamily="2" charset="-78"/>
              </a:rPr>
              <a:t>نکته :</a:t>
            </a:r>
          </a:p>
          <a:p>
            <a:pPr algn="r" rtl="1" eaLnBrk="1" hangingPunct="1">
              <a:lnSpc>
                <a:spcPct val="90000"/>
              </a:lnSpc>
            </a:pPr>
            <a:r>
              <a:rPr lang="fa-IR" altLang="en-US" dirty="0">
                <a:ea typeface="Majalla UI"/>
                <a:cs typeface="B Nazanin" pitchFamily="2" charset="-78"/>
              </a:rPr>
              <a:t>افراد پیر ممکن است علائم ونشانه های غیرتیپیک نارسایی قلبی مانند خستگی،ضعف وخواب آلودگی را نشان دهند.</a:t>
            </a:r>
          </a:p>
          <a:p>
            <a:pPr algn="r" rtl="1" eaLnBrk="1" hangingPunct="1">
              <a:lnSpc>
                <a:spcPct val="90000"/>
              </a:lnSpc>
              <a:buFont typeface="Wingdings 2" pitchFamily="18" charset="2"/>
              <a:buNone/>
            </a:pPr>
            <a:r>
              <a:rPr lang="fa-IR" altLang="en-US" b="1" dirty="0">
                <a:solidFill>
                  <a:srgbClr val="7030A0"/>
                </a:solidFill>
                <a:ea typeface="Majalla UI"/>
                <a:cs typeface="B Nazanin" pitchFamily="2" charset="-78"/>
              </a:rPr>
              <a:t>نکته :</a:t>
            </a:r>
          </a:p>
          <a:p>
            <a:pPr algn="r" rtl="1" eaLnBrk="1" hangingPunct="1">
              <a:lnSpc>
                <a:spcPct val="90000"/>
              </a:lnSpc>
            </a:pPr>
            <a:r>
              <a:rPr lang="fa-IR" altLang="en-US" dirty="0">
                <a:ea typeface="Majalla UI"/>
                <a:cs typeface="B Nazanin" pitchFamily="2" charset="-78"/>
              </a:rPr>
              <a:t>کبد از نظر رفلکس هپاتوژوگولر معاینه می گردد. حدود 30 تا60 ثانیه فشار به ناحیه </a:t>
            </a:r>
            <a:r>
              <a:rPr lang="en-US" altLang="en-US" dirty="0">
                <a:cs typeface="B Nazanin" pitchFamily="2" charset="-78"/>
              </a:rPr>
              <a:t>R.U.Q</a:t>
            </a:r>
            <a:r>
              <a:rPr lang="fa-IR" altLang="en-US" dirty="0">
                <a:ea typeface="Majalla UI"/>
                <a:cs typeface="B Nazanin" pitchFamily="2" charset="-78"/>
              </a:rPr>
              <a:t> وارد می کنیم اگر اتساع ورید گردن بیش از 1</a:t>
            </a:r>
            <a:r>
              <a:rPr lang="en-US" altLang="en-US" dirty="0">
                <a:cs typeface="B Nazanin" pitchFamily="2" charset="-78"/>
              </a:rPr>
              <a:t>cm</a:t>
            </a:r>
            <a:r>
              <a:rPr lang="fa-IR" altLang="en-US" dirty="0">
                <a:ea typeface="Majalla UI"/>
                <a:cs typeface="B Nazanin" pitchFamily="2" charset="-78"/>
              </a:rPr>
              <a:t> مشاهده شد، آزمون مثبت برای افزایش فشار وریدی تلقی می شود.</a:t>
            </a:r>
            <a:endParaRPr lang="en-US" altLang="en-US" dirty="0">
              <a:cs typeface="B Nazanin" pitchFamily="2" charset="-78"/>
            </a:endParaRPr>
          </a:p>
        </p:txBody>
      </p:sp>
    </p:spTree>
    <p:extLst>
      <p:ext uri="{BB962C8B-B14F-4D97-AF65-F5344CB8AC3E}">
        <p14:creationId xmlns:p14="http://schemas.microsoft.com/office/powerpoint/2010/main" val="1246577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197635" name="Content Placeholder 2"/>
          <p:cNvSpPr>
            <a:spLocks noGrp="1"/>
          </p:cNvSpPr>
          <p:nvPr>
            <p:ph idx="1"/>
          </p:nvPr>
        </p:nvSpPr>
        <p:spPr>
          <a:xfrm>
            <a:off x="3995936" y="1600200"/>
            <a:ext cx="4690864" cy="4525963"/>
          </a:xfrm>
        </p:spPr>
        <p:txBody>
          <a:bodyPr/>
          <a:lstStyle/>
          <a:p>
            <a:pPr algn="r" rtl="1" eaLnBrk="1" hangingPunct="1"/>
            <a:r>
              <a:rPr lang="fa-IR" altLang="en-US" dirty="0">
                <a:ea typeface="Majalla UI"/>
                <a:cs typeface="B Nazanin" pitchFamily="2" charset="-78"/>
              </a:rPr>
              <a:t>بیمار از نظر الیگوری (ادرار کمتر از  </a:t>
            </a:r>
            <a:r>
              <a:rPr lang="en-US" altLang="en-US" dirty="0">
                <a:cs typeface="B Nazanin" pitchFamily="2" charset="-78"/>
              </a:rPr>
              <a:t>ml</a:t>
            </a:r>
            <a:r>
              <a:rPr lang="fa-IR" altLang="en-US" dirty="0">
                <a:ea typeface="Majalla UI"/>
                <a:cs typeface="B Nazanin" pitchFamily="2" charset="-78"/>
              </a:rPr>
              <a:t>400 در روز) و آنوری (ادرار کمتر از </a:t>
            </a:r>
            <a:r>
              <a:rPr lang="en-US" altLang="en-US" dirty="0">
                <a:cs typeface="B Nazanin" pitchFamily="2" charset="-78"/>
              </a:rPr>
              <a:t>ml</a:t>
            </a:r>
            <a:r>
              <a:rPr lang="fa-IR" altLang="en-US" dirty="0">
                <a:ea typeface="Majalla UI"/>
                <a:cs typeface="B Nazanin" pitchFamily="2" charset="-78"/>
              </a:rPr>
              <a:t>50 در روز )مورد پایش قرار گیرد.</a:t>
            </a:r>
          </a:p>
          <a:p>
            <a:pPr algn="r" rtl="1" eaLnBrk="1" hangingPunct="1"/>
            <a:r>
              <a:rPr lang="fa-IR" altLang="en-US" dirty="0">
                <a:ea typeface="Majalla UI"/>
                <a:cs typeface="B Nazanin" pitchFamily="2" charset="-78"/>
              </a:rPr>
              <a:t>در </a:t>
            </a:r>
            <a:r>
              <a:rPr lang="en-US" altLang="en-US" dirty="0">
                <a:solidFill>
                  <a:srgbClr val="FF0000"/>
                </a:solidFill>
                <a:cs typeface="B Nazanin" pitchFamily="2" charset="-78"/>
              </a:rPr>
              <a:t>H.F</a:t>
            </a:r>
            <a:r>
              <a:rPr lang="fa-IR" altLang="en-US" dirty="0">
                <a:ea typeface="Majalla UI"/>
                <a:cs typeface="B Nazanin" pitchFamily="2" charset="-78"/>
              </a:rPr>
              <a:t> داروهای آرامبخش باید با احتیاط داده شود زیرا ممکن است باعث گیجی و افزایش اضطراب شود.</a:t>
            </a:r>
            <a:endParaRPr lang="en-US" altLang="en-US" dirty="0">
              <a:cs typeface="B Nazanin" pitchFamily="2" charset="-78"/>
            </a:endParaRPr>
          </a:p>
        </p:txBody>
      </p:sp>
      <p:pic>
        <p:nvPicPr>
          <p:cNvPr id="2" name="Picture 1">
            <a:extLst>
              <a:ext uri="{FF2B5EF4-FFF2-40B4-BE49-F238E27FC236}">
                <a16:creationId xmlns:a16="http://schemas.microsoft.com/office/drawing/2014/main" id="{84671289-D0D6-41B5-A594-EFBC226503D2}"/>
              </a:ext>
            </a:extLst>
          </p:cNvPr>
          <p:cNvPicPr>
            <a:picLocks noChangeAspect="1"/>
          </p:cNvPicPr>
          <p:nvPr/>
        </p:nvPicPr>
        <p:blipFill>
          <a:blip r:embed="rId3"/>
          <a:stretch>
            <a:fillRect/>
          </a:stretch>
        </p:blipFill>
        <p:spPr>
          <a:xfrm>
            <a:off x="340509" y="2060848"/>
            <a:ext cx="3655427" cy="3109171"/>
          </a:xfrm>
          <a:prstGeom prst="rect">
            <a:avLst/>
          </a:prstGeom>
        </p:spPr>
      </p:pic>
    </p:spTree>
    <p:extLst>
      <p:ext uri="{BB962C8B-B14F-4D97-AF65-F5344CB8AC3E}">
        <p14:creationId xmlns:p14="http://schemas.microsoft.com/office/powerpoint/2010/main" val="2264244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0C1FB-CDD4-49E6-8395-6F2E2B30532A}"/>
              </a:ext>
            </a:extLst>
          </p:cNvPr>
          <p:cNvSpPr>
            <a:spLocks noGrp="1"/>
          </p:cNvSpPr>
          <p:nvPr>
            <p:ph type="title"/>
          </p:nvPr>
        </p:nvSpPr>
        <p:spPr/>
        <p:txBody>
          <a:bodyPr/>
          <a:lstStyle/>
          <a:p>
            <a:r>
              <a:rPr lang="fa-IR" sz="4400" b="1" dirty="0">
                <a:solidFill>
                  <a:srgbClr val="C00000"/>
                </a:solidFill>
                <a:cs typeface="B Titr" panose="00000700000000000000" pitchFamily="2" charset="-78"/>
              </a:rPr>
              <a:t>تشریح کارکرد قلب عروق</a:t>
            </a:r>
            <a:endParaRPr lang="fa-IR" dirty="0"/>
          </a:p>
        </p:txBody>
      </p:sp>
      <p:sp>
        <p:nvSpPr>
          <p:cNvPr id="3" name="Content Placeholder 2">
            <a:extLst>
              <a:ext uri="{FF2B5EF4-FFF2-40B4-BE49-F238E27FC236}">
                <a16:creationId xmlns:a16="http://schemas.microsoft.com/office/drawing/2014/main" id="{C472E0C0-7F24-4ABE-977C-B21555438CA2}"/>
              </a:ext>
            </a:extLst>
          </p:cNvPr>
          <p:cNvSpPr>
            <a:spLocks noGrp="1"/>
          </p:cNvSpPr>
          <p:nvPr>
            <p:ph idx="1"/>
          </p:nvPr>
        </p:nvSpPr>
        <p:spPr>
          <a:xfrm>
            <a:off x="4611757" y="1542492"/>
            <a:ext cx="4330824" cy="4781128"/>
          </a:xfrm>
        </p:spPr>
        <p:style>
          <a:lnRef idx="1">
            <a:schemeClr val="accent6"/>
          </a:lnRef>
          <a:fillRef idx="2">
            <a:schemeClr val="accent6"/>
          </a:fillRef>
          <a:effectRef idx="1">
            <a:schemeClr val="accent6"/>
          </a:effectRef>
          <a:fontRef idx="minor">
            <a:schemeClr val="dk1"/>
          </a:fontRef>
        </p:style>
        <p:txBody>
          <a:bodyPr>
            <a:normAutofit fontScale="62500" lnSpcReduction="20000"/>
          </a:bodyPr>
          <a:lstStyle/>
          <a:p>
            <a:pPr marL="342900" indent="-342900" algn="r" rtl="1">
              <a:lnSpc>
                <a:spcPct val="150000"/>
              </a:lnSpc>
              <a:buFont typeface="Courier New" panose="02070309020205020404" pitchFamily="49" charset="0"/>
              <a:buChar char="o"/>
            </a:pPr>
            <a:r>
              <a:rPr lang="fa-IR" sz="3400" b="1" dirty="0">
                <a:solidFill>
                  <a:srgbClr val="FF0000"/>
                </a:solidFill>
                <a:latin typeface="Nazanin" panose="00000400000000000000" pitchFamily="2" charset="-78"/>
                <a:cs typeface="B Nazanin" panose="00000400000000000000" pitchFamily="2" charset="-78"/>
              </a:rPr>
              <a:t>آناتومی(ساختمان) قلب :</a:t>
            </a:r>
            <a:endParaRPr lang="en-US" sz="3400" b="1" dirty="0">
              <a:solidFill>
                <a:srgbClr val="FF0000"/>
              </a:solidFill>
              <a:latin typeface="Nazanin" panose="00000400000000000000" pitchFamily="2" charset="-78"/>
              <a:cs typeface="B Nazanin" panose="00000400000000000000" pitchFamily="2" charset="-78"/>
            </a:endParaRPr>
          </a:p>
          <a:p>
            <a:pPr marL="342900" indent="-342900" algn="r" rtl="1">
              <a:lnSpc>
                <a:spcPct val="150000"/>
              </a:lnSpc>
              <a:buFont typeface="Courier New" panose="02070309020205020404" pitchFamily="49" charset="0"/>
              <a:buChar char="o"/>
            </a:pPr>
            <a:r>
              <a:rPr lang="fa-IR" sz="3400" dirty="0">
                <a:latin typeface="Nazanin" panose="00000400000000000000" pitchFamily="2" charset="-78"/>
                <a:cs typeface="B Nazanin" panose="00000400000000000000" pitchFamily="2" charset="-78"/>
              </a:rPr>
              <a:t>قلب از چهار حفره تشکیل شده است.۲ حفره سمت راست(دهلیز و بطن راست) و۲ حفره در سمت چپ (دهلیز و بطن چپ) قرار دارند. </a:t>
            </a:r>
          </a:p>
          <a:p>
            <a:pPr marL="342900" indent="-342900" algn="r" rtl="1">
              <a:lnSpc>
                <a:spcPct val="150000"/>
              </a:lnSpc>
              <a:buFont typeface="Courier New" panose="02070309020205020404" pitchFamily="49" charset="0"/>
              <a:buChar char="o"/>
            </a:pPr>
            <a:r>
              <a:rPr lang="fa-IR" sz="3400" dirty="0">
                <a:latin typeface="Nazanin" panose="00000400000000000000" pitchFamily="2" charset="-78"/>
                <a:cs typeface="B Nazanin" panose="00000400000000000000" pitchFamily="2" charset="-78"/>
              </a:rPr>
              <a:t>این چهارحفره به شکل دو پمپ مجاور هم عمل میکنند که هریک از آنها خون را به یک سیستم کاملاً متفاوت گردش خون ارسال میکنند.</a:t>
            </a:r>
          </a:p>
          <a:p>
            <a:pPr marL="342900" indent="-342900" algn="r" rtl="1">
              <a:lnSpc>
                <a:spcPct val="150000"/>
              </a:lnSpc>
              <a:buFont typeface="Courier New" panose="02070309020205020404" pitchFamily="49" charset="0"/>
              <a:buChar char="o"/>
            </a:pPr>
            <a:r>
              <a:rPr lang="fa-IR" sz="3200" dirty="0">
                <a:latin typeface="Nazanin" panose="00000400000000000000" pitchFamily="2" charset="-78"/>
                <a:cs typeface="Nazanin" panose="00000400000000000000" pitchFamily="2" charset="-78"/>
              </a:rPr>
              <a:t> </a:t>
            </a:r>
            <a:endParaRPr lang="fa-IR" dirty="0"/>
          </a:p>
        </p:txBody>
      </p:sp>
      <p:pic>
        <p:nvPicPr>
          <p:cNvPr id="8" name="Picture 7">
            <a:extLst>
              <a:ext uri="{FF2B5EF4-FFF2-40B4-BE49-F238E27FC236}">
                <a16:creationId xmlns:a16="http://schemas.microsoft.com/office/drawing/2014/main" id="{11E3571E-D9FB-479C-9043-377A0657C776}"/>
              </a:ext>
            </a:extLst>
          </p:cNvPr>
          <p:cNvPicPr>
            <a:picLocks noChangeAspect="1"/>
          </p:cNvPicPr>
          <p:nvPr/>
        </p:nvPicPr>
        <p:blipFill>
          <a:blip r:embed="rId2"/>
          <a:stretch>
            <a:fillRect/>
          </a:stretch>
        </p:blipFill>
        <p:spPr>
          <a:xfrm>
            <a:off x="0" y="1542492"/>
            <a:ext cx="4440349" cy="4781128"/>
          </a:xfrm>
          <a:prstGeom prst="rect">
            <a:avLst/>
          </a:prstGeom>
        </p:spPr>
      </p:pic>
    </p:spTree>
    <p:extLst>
      <p:ext uri="{BB962C8B-B14F-4D97-AF65-F5344CB8AC3E}">
        <p14:creationId xmlns:p14="http://schemas.microsoft.com/office/powerpoint/2010/main" val="712570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199683" name="Content Placeholder 2"/>
          <p:cNvSpPr>
            <a:spLocks noGrp="1"/>
          </p:cNvSpPr>
          <p:nvPr>
            <p:ph idx="1"/>
          </p:nvPr>
        </p:nvSpPr>
        <p:spPr/>
        <p:txBody>
          <a:bodyPr>
            <a:normAutofit fontScale="92500"/>
          </a:bodyPr>
          <a:lstStyle/>
          <a:p>
            <a:pPr algn="r" rtl="1" eaLnBrk="1" hangingPunct="1">
              <a:lnSpc>
                <a:spcPct val="90000"/>
              </a:lnSpc>
              <a:buFont typeface="Wingdings 2" pitchFamily="18" charset="2"/>
              <a:buNone/>
            </a:pPr>
            <a:r>
              <a:rPr lang="fa-IR" altLang="en-US" sz="3200" b="1">
                <a:solidFill>
                  <a:srgbClr val="7030A0"/>
                </a:solidFill>
                <a:ea typeface="Majalla UI"/>
                <a:cs typeface="B Nazanin" pitchFamily="2" charset="-78"/>
              </a:rPr>
              <a:t>فرآیند پرستاری در بیمار مبتلا به نارسایی قلبی :</a:t>
            </a:r>
          </a:p>
          <a:p>
            <a:pPr algn="r" rtl="1" eaLnBrk="1" hangingPunct="1">
              <a:lnSpc>
                <a:spcPct val="90000"/>
              </a:lnSpc>
            </a:pPr>
            <a:r>
              <a:rPr lang="fa-IR" altLang="en-US" b="1">
                <a:solidFill>
                  <a:srgbClr val="7030A0"/>
                </a:solidFill>
                <a:ea typeface="Majalla UI"/>
                <a:cs typeface="B Nazanin" pitchFamily="2" charset="-78"/>
              </a:rPr>
              <a:t>بررسی</a:t>
            </a:r>
          </a:p>
          <a:p>
            <a:pPr lvl="1" algn="r" rtl="1" eaLnBrk="1" hangingPunct="1">
              <a:lnSpc>
                <a:spcPct val="90000"/>
              </a:lnSpc>
            </a:pPr>
            <a:r>
              <a:rPr lang="fa-IR" altLang="en-US">
                <a:ea typeface="Majalla UI"/>
                <a:cs typeface="B Nazanin" pitchFamily="2" charset="-78"/>
              </a:rPr>
              <a:t>بررسی شامل مشاهده تاثیر درمان وتوانایی بیمار به درک واجرای استراتژی های مراقبت از  خود متمرکز است. علائم ونشانه های افزایش حجم مایع ریه و سیستمیک سریع گزارش شود.</a:t>
            </a:r>
          </a:p>
          <a:p>
            <a:pPr lvl="1" algn="r" rtl="1" eaLnBrk="1" hangingPunct="1">
              <a:lnSpc>
                <a:spcPct val="90000"/>
              </a:lnSpc>
            </a:pPr>
            <a:r>
              <a:rPr lang="fa-IR" altLang="en-US">
                <a:ea typeface="Majalla UI"/>
                <a:cs typeface="B Nazanin" pitchFamily="2" charset="-78"/>
              </a:rPr>
              <a:t>پرستار همچنین پاسخ عاطفی بیمار به تشخیص </a:t>
            </a:r>
            <a:r>
              <a:rPr lang="en-US" altLang="en-US">
                <a:cs typeface="B Nazanin" pitchFamily="2" charset="-78"/>
              </a:rPr>
              <a:t>H.F</a:t>
            </a:r>
            <a:r>
              <a:rPr lang="fa-IR" altLang="en-US">
                <a:ea typeface="Majalla UI"/>
                <a:cs typeface="B Nazanin" pitchFamily="2" charset="-78"/>
              </a:rPr>
              <a:t> را بررسی می کند.</a:t>
            </a:r>
          </a:p>
          <a:p>
            <a:pPr lvl="1" algn="r" rtl="1" eaLnBrk="1" hangingPunct="1">
              <a:lnSpc>
                <a:spcPct val="90000"/>
              </a:lnSpc>
            </a:pPr>
            <a:r>
              <a:rPr lang="fa-IR" altLang="en-US">
                <a:ea typeface="Majalla UI"/>
                <a:cs typeface="B Nazanin" pitchFamily="2" charset="-78"/>
              </a:rPr>
              <a:t>گرفتن تاریخچه سلامتی،معاینه بالینی لازم است.</a:t>
            </a:r>
          </a:p>
          <a:p>
            <a:pPr algn="r" rtl="1" eaLnBrk="1" hangingPunct="1">
              <a:lnSpc>
                <a:spcPct val="90000"/>
              </a:lnSpc>
            </a:pPr>
            <a:r>
              <a:rPr lang="fa-IR" altLang="en-US" b="1">
                <a:solidFill>
                  <a:srgbClr val="7030A0"/>
                </a:solidFill>
                <a:ea typeface="Majalla UI"/>
                <a:cs typeface="B Nazanin" pitchFamily="2" charset="-78"/>
              </a:rPr>
              <a:t>تشخیص پرستاری</a:t>
            </a:r>
          </a:p>
          <a:p>
            <a:pPr lvl="1" algn="r" rtl="1" eaLnBrk="1" hangingPunct="1">
              <a:lnSpc>
                <a:spcPct val="90000"/>
              </a:lnSpc>
            </a:pPr>
            <a:r>
              <a:rPr lang="fa-IR" altLang="en-US">
                <a:ea typeface="Majalla UI"/>
                <a:cs typeface="B Nazanin" pitchFamily="2" charset="-78"/>
              </a:rPr>
              <a:t> عدم تحمل فعالیت در ارتباط با عدم تعادل بین تامین و تقاضای اکسیژن ناشی از کاهش برون ده قلب</a:t>
            </a:r>
            <a:endParaRPr lang="en-US" altLang="en-US">
              <a:cs typeface="B Nazanin" pitchFamily="2" charset="-78"/>
            </a:endParaRPr>
          </a:p>
        </p:txBody>
      </p:sp>
    </p:spTree>
    <p:extLst>
      <p:ext uri="{BB962C8B-B14F-4D97-AF65-F5344CB8AC3E}">
        <p14:creationId xmlns:p14="http://schemas.microsoft.com/office/powerpoint/2010/main" val="2406187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3" name="Content Placeholder 2"/>
          <p:cNvSpPr>
            <a:spLocks noGrp="1"/>
          </p:cNvSpPr>
          <p:nvPr>
            <p:ph idx="1"/>
          </p:nvPr>
        </p:nvSpPr>
        <p:spPr/>
        <p:txBody>
          <a:bodyPr>
            <a:normAutofit fontScale="92500" lnSpcReduction="20000"/>
          </a:bodyPr>
          <a:lstStyle/>
          <a:p>
            <a:pPr marL="641033" lvl="1" indent="-274320" algn="r" rtl="1" eaLnBrk="1" fontAlgn="auto" hangingPunct="1">
              <a:spcAft>
                <a:spcPts val="0"/>
              </a:spcAft>
              <a:buClr>
                <a:schemeClr val="accent3"/>
              </a:buClr>
              <a:buFont typeface="Wingdings 2"/>
              <a:buChar char=""/>
              <a:defRPr/>
            </a:pPr>
            <a:r>
              <a:rPr lang="fa-IR" dirty="0">
                <a:cs typeface="B Nazanin" pitchFamily="2" charset="-78"/>
              </a:rPr>
              <a:t>افزایش حجم مایع در ارتباط با دریافت یا احتباس زیاد سدیم/ مایع ناشی از </a:t>
            </a:r>
            <a:r>
              <a:rPr lang="en-US" dirty="0">
                <a:cs typeface="B Nazanin" pitchFamily="2" charset="-78"/>
              </a:rPr>
              <a:t>H.F</a:t>
            </a:r>
            <a:r>
              <a:rPr lang="fa-IR" dirty="0">
                <a:cs typeface="B Nazanin" pitchFamily="2" charset="-78"/>
              </a:rPr>
              <a:t> و درمان دارویی</a:t>
            </a:r>
          </a:p>
          <a:p>
            <a:pPr marL="641033" lvl="1" indent="-274320" algn="r" rtl="1" eaLnBrk="1" fontAlgn="auto" hangingPunct="1">
              <a:spcAft>
                <a:spcPts val="0"/>
              </a:spcAft>
              <a:buClr>
                <a:schemeClr val="accent3"/>
              </a:buClr>
              <a:buFont typeface="Wingdings 2"/>
              <a:buChar char=""/>
              <a:defRPr/>
            </a:pPr>
            <a:r>
              <a:rPr lang="fa-IR" dirty="0">
                <a:cs typeface="B Nazanin" pitchFamily="2" charset="-78"/>
              </a:rPr>
              <a:t>اضطراب در ارتباط با تنگی نفس وبیقراری ناشی از اکسیژن رسانی ناکافی</a:t>
            </a:r>
          </a:p>
          <a:p>
            <a:pPr marL="641033" lvl="1" indent="-274320" algn="r" rtl="1" eaLnBrk="1" fontAlgn="auto" hangingPunct="1">
              <a:spcAft>
                <a:spcPts val="0"/>
              </a:spcAft>
              <a:buClr>
                <a:schemeClr val="accent3"/>
              </a:buClr>
              <a:buFont typeface="Wingdings 2"/>
              <a:buChar char=""/>
              <a:defRPr/>
            </a:pPr>
            <a:r>
              <a:rPr lang="fa-IR" dirty="0">
                <a:cs typeface="B Nazanin" pitchFamily="2" charset="-78"/>
              </a:rPr>
              <a:t>فقدان قدرت در ارتباط با ناتوانی در انجام مسئولیت های نقش ناشی از ناخوشی مزمن وبستری شدن </a:t>
            </a:r>
          </a:p>
          <a:p>
            <a:pPr marL="641033" lvl="1" indent="-274320" algn="r" rtl="1" eaLnBrk="1" fontAlgn="auto" hangingPunct="1">
              <a:spcAft>
                <a:spcPts val="0"/>
              </a:spcAft>
              <a:buClr>
                <a:schemeClr val="accent3"/>
              </a:buClr>
              <a:buFont typeface="Wingdings 2"/>
              <a:buChar char=""/>
              <a:defRPr/>
            </a:pPr>
            <a:r>
              <a:rPr lang="fa-IR" dirty="0">
                <a:cs typeface="B Nazanin" pitchFamily="2" charset="-78"/>
              </a:rPr>
              <a:t>عدم رعایت برنامه درمان در ارتباط با فقدان آگاهی</a:t>
            </a:r>
          </a:p>
          <a:p>
            <a:pPr marL="274320" indent="-274320" algn="r" rtl="1" eaLnBrk="1" fontAlgn="auto" hangingPunct="1">
              <a:spcAft>
                <a:spcPts val="0"/>
              </a:spcAft>
              <a:buClr>
                <a:schemeClr val="accent3"/>
              </a:buClr>
              <a:defRPr/>
            </a:pPr>
            <a:r>
              <a:rPr lang="fa-IR" b="1" dirty="0">
                <a:solidFill>
                  <a:srgbClr val="7030A0"/>
                </a:solidFill>
                <a:cs typeface="B Nazanin" pitchFamily="2" charset="-78"/>
              </a:rPr>
              <a:t>مشکلات جانبی/ عوارض احتمالی :</a:t>
            </a:r>
          </a:p>
          <a:p>
            <a:pPr marL="641033" lvl="1" indent="-274320" algn="r" rtl="1" eaLnBrk="1" fontAlgn="auto" hangingPunct="1">
              <a:spcAft>
                <a:spcPts val="0"/>
              </a:spcAft>
              <a:buClr>
                <a:schemeClr val="accent3"/>
              </a:buClr>
              <a:defRPr/>
            </a:pPr>
            <a:r>
              <a:rPr lang="fa-IR" dirty="0">
                <a:cs typeface="B Nazanin" pitchFamily="2" charset="-78"/>
              </a:rPr>
              <a:t>شوک کاردیوژنیک</a:t>
            </a:r>
          </a:p>
          <a:p>
            <a:pPr marL="641033" lvl="1" indent="-274320" algn="r" rtl="1" eaLnBrk="1" fontAlgn="auto" hangingPunct="1">
              <a:spcAft>
                <a:spcPts val="0"/>
              </a:spcAft>
              <a:buClr>
                <a:schemeClr val="accent3"/>
              </a:buClr>
              <a:defRPr/>
            </a:pPr>
            <a:r>
              <a:rPr lang="fa-IR" dirty="0">
                <a:cs typeface="B Nazanin" pitchFamily="2" charset="-78"/>
              </a:rPr>
              <a:t>دیس ریتمی</a:t>
            </a:r>
          </a:p>
          <a:p>
            <a:pPr marL="641033" lvl="1" indent="-274320" algn="r" rtl="1" eaLnBrk="1" fontAlgn="auto" hangingPunct="1">
              <a:spcAft>
                <a:spcPts val="0"/>
              </a:spcAft>
              <a:buClr>
                <a:schemeClr val="accent3"/>
              </a:buClr>
              <a:defRPr/>
            </a:pPr>
            <a:r>
              <a:rPr lang="fa-IR" dirty="0">
                <a:cs typeface="B Nazanin" pitchFamily="2" charset="-78"/>
              </a:rPr>
              <a:t>ترومبوآمبولی</a:t>
            </a:r>
          </a:p>
          <a:p>
            <a:pPr marL="641033" lvl="1" indent="-274320" algn="r" rtl="1" eaLnBrk="1" fontAlgn="auto" hangingPunct="1">
              <a:spcAft>
                <a:spcPts val="0"/>
              </a:spcAft>
              <a:buClr>
                <a:schemeClr val="accent3"/>
              </a:buClr>
              <a:defRPr/>
            </a:pPr>
            <a:r>
              <a:rPr lang="fa-IR" dirty="0">
                <a:cs typeface="B Nazanin" pitchFamily="2" charset="-78"/>
              </a:rPr>
              <a:t>افیوژن پریکارد وتامپوناد قلب</a:t>
            </a:r>
            <a:endParaRPr lang="en-US" dirty="0">
              <a:cs typeface="B Nazanin" pitchFamily="2" charset="-78"/>
            </a:endParaRPr>
          </a:p>
        </p:txBody>
      </p:sp>
    </p:spTree>
    <p:extLst>
      <p:ext uri="{BB962C8B-B14F-4D97-AF65-F5344CB8AC3E}">
        <p14:creationId xmlns:p14="http://schemas.microsoft.com/office/powerpoint/2010/main" val="2511250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a:xfrm>
            <a:off x="2987824" y="274638"/>
            <a:ext cx="5698976" cy="1143000"/>
          </a:xfrm>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203779" name="Content Placeholder 2"/>
          <p:cNvSpPr>
            <a:spLocks noGrp="1"/>
          </p:cNvSpPr>
          <p:nvPr>
            <p:ph idx="1"/>
          </p:nvPr>
        </p:nvSpPr>
        <p:spPr/>
        <p:txBody>
          <a:bodyPr/>
          <a:lstStyle/>
          <a:p>
            <a:pPr algn="r" rtl="1" eaLnBrk="1" hangingPunct="1">
              <a:lnSpc>
                <a:spcPct val="90000"/>
              </a:lnSpc>
              <a:buFont typeface="Wingdings 2" pitchFamily="18" charset="2"/>
              <a:buNone/>
            </a:pPr>
            <a:r>
              <a:rPr lang="fa-IR" altLang="en-US" sz="2800" b="1" dirty="0">
                <a:solidFill>
                  <a:srgbClr val="7030A0"/>
                </a:solidFill>
                <a:ea typeface="Majalla UI"/>
                <a:cs typeface="B Nazanin" pitchFamily="2" charset="-78"/>
              </a:rPr>
              <a:t>برنامه ریزی واهداف :</a:t>
            </a:r>
          </a:p>
          <a:p>
            <a:pPr algn="r" rtl="1" eaLnBrk="1" hangingPunct="1">
              <a:lnSpc>
                <a:spcPct val="90000"/>
              </a:lnSpc>
            </a:pPr>
            <a:r>
              <a:rPr lang="fa-IR" altLang="en-US" sz="2400" dirty="0">
                <a:ea typeface="Majalla UI"/>
                <a:cs typeface="B Nazanin" pitchFamily="2" charset="-78"/>
              </a:rPr>
              <a:t> اهداف عمده رفع مشکلات یاد شده، در تشخیص پرستاری است.</a:t>
            </a:r>
          </a:p>
          <a:p>
            <a:pPr algn="r" rtl="1" eaLnBrk="1" hangingPunct="1">
              <a:lnSpc>
                <a:spcPct val="90000"/>
              </a:lnSpc>
              <a:buFont typeface="Wingdings 2" pitchFamily="18" charset="2"/>
              <a:buNone/>
            </a:pPr>
            <a:r>
              <a:rPr lang="fa-IR" altLang="en-US" sz="2400" dirty="0">
                <a:ea typeface="Majalla UI"/>
                <a:cs typeface="B Nazanin" pitchFamily="2" charset="-78"/>
              </a:rPr>
              <a:t> </a:t>
            </a:r>
            <a:r>
              <a:rPr lang="fa-IR" altLang="en-US" sz="2800" b="1" dirty="0">
                <a:solidFill>
                  <a:srgbClr val="7030A0"/>
                </a:solidFill>
                <a:ea typeface="Majalla UI"/>
                <a:cs typeface="B Nazanin" pitchFamily="2" charset="-78"/>
              </a:rPr>
              <a:t>اقدامات پرستاری :</a:t>
            </a:r>
            <a:endParaRPr lang="fa-IR" altLang="en-US" sz="2400" b="1" dirty="0">
              <a:solidFill>
                <a:srgbClr val="7030A0"/>
              </a:solidFill>
              <a:ea typeface="Majalla UI"/>
              <a:cs typeface="B Nazanin" pitchFamily="2" charset="-78"/>
            </a:endParaRPr>
          </a:p>
          <a:p>
            <a:pPr algn="r" rtl="1" eaLnBrk="1" hangingPunct="1">
              <a:lnSpc>
                <a:spcPct val="90000"/>
              </a:lnSpc>
            </a:pPr>
            <a:r>
              <a:rPr lang="fa-IR" altLang="en-US" sz="2400" dirty="0">
                <a:ea typeface="Majalla UI"/>
                <a:cs typeface="B Nazanin" pitchFamily="2" charset="-78"/>
              </a:rPr>
              <a:t>بهبود تحمل فعالیت با استراحت</a:t>
            </a:r>
          </a:p>
          <a:p>
            <a:pPr algn="r" rtl="1" eaLnBrk="1" hangingPunct="1">
              <a:lnSpc>
                <a:spcPct val="90000"/>
              </a:lnSpc>
            </a:pPr>
            <a:r>
              <a:rPr lang="fa-IR" altLang="en-US" sz="2400" dirty="0">
                <a:ea typeface="Majalla UI"/>
                <a:cs typeface="B Nazanin" pitchFamily="2" charset="-78"/>
              </a:rPr>
              <a:t>هنگام فعالیت اگر قادر به صحبت نمی باشد سطح فعالیت را کم کند.</a:t>
            </a:r>
          </a:p>
          <a:p>
            <a:pPr algn="r" rtl="1" eaLnBrk="1" hangingPunct="1">
              <a:lnSpc>
                <a:spcPct val="90000"/>
              </a:lnSpc>
            </a:pPr>
            <a:r>
              <a:rPr lang="fa-IR" altLang="en-US" sz="2400" dirty="0">
                <a:ea typeface="Majalla UI"/>
                <a:cs typeface="B Nazanin" pitchFamily="2" charset="-78"/>
              </a:rPr>
              <a:t>تدابیر درمانی در حجم مایعات (دیورتیک)</a:t>
            </a:r>
          </a:p>
          <a:p>
            <a:pPr algn="r" rtl="1" eaLnBrk="1" hangingPunct="1">
              <a:lnSpc>
                <a:spcPct val="90000"/>
              </a:lnSpc>
            </a:pPr>
            <a:r>
              <a:rPr lang="fa-IR" altLang="en-US" sz="2400" dirty="0">
                <a:ea typeface="Majalla UI"/>
                <a:cs typeface="B Nazanin" pitchFamily="2" charset="-78"/>
              </a:rPr>
              <a:t>دیورتیک خوراکی صبح زود داده شود تا مزاحم استراحت بیمار درطول شب نشود. </a:t>
            </a:r>
          </a:p>
          <a:p>
            <a:pPr algn="r" rtl="1" eaLnBrk="1" hangingPunct="1">
              <a:lnSpc>
                <a:spcPct val="90000"/>
              </a:lnSpc>
            </a:pPr>
            <a:r>
              <a:rPr lang="fa-IR" altLang="en-US" sz="2400" dirty="0">
                <a:ea typeface="Majalla UI"/>
                <a:cs typeface="B Nazanin" pitchFamily="2" charset="-78"/>
              </a:rPr>
              <a:t>به دلیل کاهش جریان خون در نواحی ادم ،خطر صدمه پوستی بالا می رود،پرستار باید شکنندگی پوست را بررسی کند.</a:t>
            </a:r>
          </a:p>
          <a:p>
            <a:pPr algn="r" rtl="1" eaLnBrk="1" hangingPunct="1">
              <a:lnSpc>
                <a:spcPct val="90000"/>
              </a:lnSpc>
            </a:pPr>
            <a:r>
              <a:rPr lang="fa-IR" altLang="en-US" sz="2400" dirty="0">
                <a:ea typeface="Majalla UI"/>
                <a:cs typeface="B Nazanin" pitchFamily="2" charset="-78"/>
              </a:rPr>
              <a:t>کنترل اضطراب(توسط راحتی فیزیکی وحمایت روانی)</a:t>
            </a:r>
            <a:endParaRPr lang="en-US" altLang="en-US" sz="2400" dirty="0">
              <a:cs typeface="B Nazanin" pitchFamily="2" charset="-78"/>
            </a:endParaRPr>
          </a:p>
        </p:txBody>
      </p:sp>
      <p:pic>
        <p:nvPicPr>
          <p:cNvPr id="2" name="Picture 1">
            <a:extLst>
              <a:ext uri="{FF2B5EF4-FFF2-40B4-BE49-F238E27FC236}">
                <a16:creationId xmlns:a16="http://schemas.microsoft.com/office/drawing/2014/main" id="{AE9AF64E-DF0C-4F55-B8DE-91E0FCE16C7E}"/>
              </a:ext>
            </a:extLst>
          </p:cNvPr>
          <p:cNvPicPr>
            <a:picLocks noChangeAspect="1"/>
          </p:cNvPicPr>
          <p:nvPr/>
        </p:nvPicPr>
        <p:blipFill>
          <a:blip r:embed="rId3"/>
          <a:stretch>
            <a:fillRect/>
          </a:stretch>
        </p:blipFill>
        <p:spPr>
          <a:xfrm>
            <a:off x="0" y="17361"/>
            <a:ext cx="3810330" cy="2115495"/>
          </a:xfrm>
          <a:prstGeom prst="rect">
            <a:avLst/>
          </a:prstGeom>
        </p:spPr>
      </p:pic>
    </p:spTree>
    <p:extLst>
      <p:ext uri="{BB962C8B-B14F-4D97-AF65-F5344CB8AC3E}">
        <p14:creationId xmlns:p14="http://schemas.microsoft.com/office/powerpoint/2010/main" val="3992300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endParaRPr lang="fa-IR" altLang="en-US" dirty="0">
              <a:ea typeface="Majalla UI"/>
              <a:cs typeface="B Nazanin" pitchFamily="2" charset="-78"/>
            </a:endParaRPr>
          </a:p>
        </p:txBody>
      </p:sp>
      <p:sp>
        <p:nvSpPr>
          <p:cNvPr id="205827" name="Content Placeholder 2"/>
          <p:cNvSpPr>
            <a:spLocks noGrp="1"/>
          </p:cNvSpPr>
          <p:nvPr>
            <p:ph idx="1"/>
          </p:nvPr>
        </p:nvSpPr>
        <p:spPr/>
        <p:txBody>
          <a:bodyPr/>
          <a:lstStyle/>
          <a:p>
            <a:pPr algn="r" rtl="1" eaLnBrk="1" hangingPunct="1">
              <a:buFont typeface="Wingdings 2" pitchFamily="18" charset="2"/>
              <a:buNone/>
            </a:pPr>
            <a:r>
              <a:rPr lang="fa-IR" altLang="en-US" sz="2800" b="1">
                <a:solidFill>
                  <a:srgbClr val="7030A0"/>
                </a:solidFill>
                <a:ea typeface="Majalla UI"/>
                <a:cs typeface="B Nazanin" pitchFamily="2" charset="-78"/>
              </a:rPr>
              <a:t>ارزشیابی :</a:t>
            </a:r>
          </a:p>
          <a:p>
            <a:pPr algn="r" rtl="1" eaLnBrk="1" hangingPunct="1"/>
            <a:r>
              <a:rPr lang="fa-IR" altLang="en-US">
                <a:ea typeface="Majalla UI"/>
                <a:cs typeface="B Nazanin" pitchFamily="2" charset="-78"/>
              </a:rPr>
              <a:t>افزایش تحمل فعالیت را نشان دهد</a:t>
            </a:r>
          </a:p>
          <a:p>
            <a:pPr algn="r" rtl="1" eaLnBrk="1" hangingPunct="1"/>
            <a:r>
              <a:rPr lang="fa-IR" altLang="en-US">
                <a:ea typeface="Majalla UI"/>
                <a:cs typeface="B Nazanin" pitchFamily="2" charset="-78"/>
              </a:rPr>
              <a:t>تعادل مایعات حفظ می شود</a:t>
            </a:r>
          </a:p>
          <a:p>
            <a:pPr algn="r" rtl="1" eaLnBrk="1" hangingPunct="1"/>
            <a:r>
              <a:rPr lang="fa-IR" altLang="en-US">
                <a:ea typeface="Majalla UI"/>
                <a:cs typeface="B Nazanin" pitchFamily="2" charset="-78"/>
              </a:rPr>
              <a:t>اضطراب کمتر است</a:t>
            </a:r>
          </a:p>
          <a:p>
            <a:pPr algn="r" rtl="1" eaLnBrk="1" hangingPunct="1"/>
            <a:r>
              <a:rPr lang="fa-IR" altLang="en-US">
                <a:ea typeface="Majalla UI"/>
                <a:cs typeface="B Nazanin" pitchFamily="2" charset="-78"/>
              </a:rPr>
              <a:t>برای برنامه درمانی ومراقبتی تصمیم می گیرد</a:t>
            </a:r>
          </a:p>
          <a:p>
            <a:pPr algn="r" rtl="1" eaLnBrk="1" hangingPunct="1"/>
            <a:r>
              <a:rPr lang="fa-IR" altLang="en-US">
                <a:ea typeface="Majalla UI"/>
                <a:cs typeface="B Nazanin" pitchFamily="2" charset="-78"/>
              </a:rPr>
              <a:t>برنامه مراقبت از خود را رعایت می کند</a:t>
            </a:r>
            <a:endParaRPr lang="en-US" altLang="en-US">
              <a:cs typeface="B Nazanin" pitchFamily="2" charset="-78"/>
            </a:endParaRPr>
          </a:p>
        </p:txBody>
      </p:sp>
    </p:spTree>
    <p:extLst>
      <p:ext uri="{BB962C8B-B14F-4D97-AF65-F5344CB8AC3E}">
        <p14:creationId xmlns:p14="http://schemas.microsoft.com/office/powerpoint/2010/main" val="3708470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a:xfrm>
            <a:off x="457200" y="704850"/>
            <a:ext cx="8458200" cy="1143000"/>
          </a:xfrm>
        </p:spPr>
        <p:txBody>
          <a:bodyPr/>
          <a:lstStyle/>
          <a:p>
            <a:pPr eaLnBrk="1" hangingPunct="1"/>
            <a:r>
              <a:rPr lang="fa-IR" altLang="en-US" dirty="0">
                <a:solidFill>
                  <a:srgbClr val="FF0000"/>
                </a:solidFill>
                <a:ea typeface="Majalla UI"/>
                <a:cs typeface="B Nazanin" pitchFamily="2" charset="-78"/>
              </a:rPr>
              <a:t>عوارض نارسایی قلب</a:t>
            </a:r>
            <a:endParaRPr lang="fa-IR" altLang="en-US" dirty="0">
              <a:ea typeface="Majalla UI"/>
              <a:cs typeface="B Nazanin" pitchFamily="2" charset="-78"/>
            </a:endParaRPr>
          </a:p>
        </p:txBody>
      </p:sp>
      <p:sp>
        <p:nvSpPr>
          <p:cNvPr id="207875" name="Content Placeholder 2"/>
          <p:cNvSpPr>
            <a:spLocks noGrp="1"/>
          </p:cNvSpPr>
          <p:nvPr>
            <p:ph idx="1"/>
          </p:nvPr>
        </p:nvSpPr>
        <p:spPr/>
        <p:txBody>
          <a:bodyPr>
            <a:normAutofit fontScale="92500" lnSpcReduction="10000"/>
          </a:bodyPr>
          <a:lstStyle/>
          <a:p>
            <a:pPr algn="r" rtl="1" eaLnBrk="1" hangingPunct="1">
              <a:buFont typeface="Wingdings 2" pitchFamily="18" charset="2"/>
              <a:buNone/>
            </a:pPr>
            <a:r>
              <a:rPr lang="fa-IR" altLang="en-US" sz="3200" b="1">
                <a:solidFill>
                  <a:srgbClr val="7030A0"/>
                </a:solidFill>
                <a:ea typeface="Majalla UI"/>
                <a:cs typeface="B Nazanin" pitchFamily="2" charset="-78"/>
              </a:rPr>
              <a:t>ادم حاد ریه </a:t>
            </a:r>
            <a:r>
              <a:rPr lang="en-US" altLang="en-US" sz="3200" b="1">
                <a:solidFill>
                  <a:srgbClr val="7030A0"/>
                </a:solidFill>
                <a:cs typeface="B Nazanin" pitchFamily="2" charset="-78"/>
              </a:rPr>
              <a:t>A.P.E </a:t>
            </a:r>
            <a:r>
              <a:rPr lang="fa-IR" altLang="en-US" sz="3200" b="1">
                <a:solidFill>
                  <a:srgbClr val="7030A0"/>
                </a:solidFill>
                <a:ea typeface="Majalla UI"/>
                <a:cs typeface="B Nazanin" pitchFamily="2" charset="-78"/>
              </a:rPr>
              <a:t> :</a:t>
            </a:r>
          </a:p>
          <a:p>
            <a:pPr algn="r" rtl="1" eaLnBrk="1" hangingPunct="1">
              <a:buFont typeface="Wingdings 2" pitchFamily="18" charset="2"/>
              <a:buNone/>
            </a:pPr>
            <a:r>
              <a:rPr lang="fa-IR" altLang="en-US">
                <a:ea typeface="Majalla UI"/>
                <a:cs typeface="B Nazanin" pitchFamily="2" charset="-78"/>
              </a:rPr>
              <a:t>ناشی از نارسایی قلب است که به صورت حاد در نارسایی قلب دیده می شود.</a:t>
            </a:r>
          </a:p>
          <a:p>
            <a:pPr algn="r" rtl="1" eaLnBrk="1" hangingPunct="1">
              <a:buFont typeface="Wingdings 2" pitchFamily="18" charset="2"/>
              <a:buNone/>
            </a:pPr>
            <a:r>
              <a:rPr lang="fa-IR" altLang="en-US">
                <a:ea typeface="Majalla UI"/>
                <a:cs typeface="B Nazanin" pitchFamily="2" charset="-78"/>
              </a:rPr>
              <a:t> حمله ادم ریه معمولا چند ساعت بعد از دراز کشیدن ایجادمی شود.</a:t>
            </a:r>
          </a:p>
          <a:p>
            <a:pPr algn="r" rtl="1" eaLnBrk="1" hangingPunct="1">
              <a:buFont typeface="Wingdings 2" pitchFamily="18" charset="2"/>
              <a:buNone/>
            </a:pPr>
            <a:r>
              <a:rPr lang="fa-IR" altLang="en-US" b="1">
                <a:solidFill>
                  <a:srgbClr val="7030A0"/>
                </a:solidFill>
                <a:ea typeface="Majalla UI"/>
                <a:cs typeface="B Nazanin" pitchFamily="2" charset="-78"/>
              </a:rPr>
              <a:t>نکته :</a:t>
            </a:r>
          </a:p>
          <a:p>
            <a:pPr algn="r" rtl="1" eaLnBrk="1" hangingPunct="1">
              <a:buFont typeface="Wingdings 2" pitchFamily="18" charset="2"/>
              <a:buNone/>
            </a:pPr>
            <a:r>
              <a:rPr lang="fa-IR" altLang="en-US">
                <a:ea typeface="Majalla UI"/>
                <a:cs typeface="B Nazanin" pitchFamily="2" charset="-78"/>
              </a:rPr>
              <a:t> علامت کلاسیک ادم ریه به صورت خلط صورتی کف آلود است.</a:t>
            </a:r>
          </a:p>
          <a:p>
            <a:pPr algn="r" rtl="1" eaLnBrk="1" hangingPunct="1">
              <a:buFont typeface="Wingdings 2" pitchFamily="18" charset="2"/>
              <a:buNone/>
            </a:pPr>
            <a:r>
              <a:rPr lang="fa-IR" altLang="en-US" b="1">
                <a:solidFill>
                  <a:srgbClr val="7030A0"/>
                </a:solidFill>
                <a:ea typeface="Majalla UI"/>
                <a:cs typeface="B Nazanin" pitchFamily="2" charset="-78"/>
              </a:rPr>
              <a:t>تظاهرات بالینی :</a:t>
            </a:r>
          </a:p>
          <a:p>
            <a:pPr algn="r" rtl="1" eaLnBrk="1" hangingPunct="1">
              <a:buFont typeface="Wingdings 2" pitchFamily="18" charset="2"/>
              <a:buNone/>
            </a:pPr>
            <a:r>
              <a:rPr lang="fa-IR" altLang="en-US">
                <a:ea typeface="Majalla UI"/>
                <a:cs typeface="B Nazanin" pitchFamily="2" charset="-78"/>
              </a:rPr>
              <a:t> بیقراری واضطراب، دیس پنه ناگهانی، دست ها سرد و مرطوب، سیانوز ناخن ها، نبض ضعیف وتند، افزایش</a:t>
            </a:r>
            <a:r>
              <a:rPr lang="en-US" altLang="en-US">
                <a:cs typeface="B Nazanin" pitchFamily="2" charset="-78"/>
              </a:rPr>
              <a:t> Jvp</a:t>
            </a:r>
            <a:r>
              <a:rPr lang="fa-IR" altLang="en-US">
                <a:ea typeface="Majalla UI"/>
                <a:cs typeface="B Nazanin" pitchFamily="2" charset="-78"/>
              </a:rPr>
              <a:t>، گیجی واستوپور</a:t>
            </a:r>
            <a:endParaRPr lang="en-US" altLang="en-US">
              <a:cs typeface="B Nazanin" pitchFamily="2" charset="-78"/>
            </a:endParaRPr>
          </a:p>
        </p:txBody>
      </p:sp>
    </p:spTree>
    <p:extLst>
      <p:ext uri="{BB962C8B-B14F-4D97-AF65-F5344CB8AC3E}">
        <p14:creationId xmlns:p14="http://schemas.microsoft.com/office/powerpoint/2010/main" val="4048441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a:xfrm>
            <a:off x="457200" y="704850"/>
            <a:ext cx="8382000" cy="1143000"/>
          </a:xfrm>
        </p:spPr>
        <p:txBody>
          <a:bodyPr/>
          <a:lstStyle/>
          <a:p>
            <a:pPr eaLnBrk="1" hangingPunct="1"/>
            <a:r>
              <a:rPr lang="fa-IR" altLang="en-US" dirty="0">
                <a:solidFill>
                  <a:srgbClr val="FF0000"/>
                </a:solidFill>
                <a:ea typeface="Majalla UI"/>
                <a:cs typeface="B Nazanin" pitchFamily="2" charset="-78"/>
              </a:rPr>
              <a:t>عوارض نارسایی قلب</a:t>
            </a:r>
            <a:endParaRPr lang="fa-IR" altLang="en-US" dirty="0">
              <a:ea typeface="Majalla UI"/>
              <a:cs typeface="B Nazanin" pitchFamily="2" charset="-78"/>
            </a:endParaRPr>
          </a:p>
        </p:txBody>
      </p:sp>
      <p:sp>
        <p:nvSpPr>
          <p:cNvPr id="209923" name="Content Placeholder 2"/>
          <p:cNvSpPr>
            <a:spLocks noGrp="1"/>
          </p:cNvSpPr>
          <p:nvPr>
            <p:ph idx="1"/>
          </p:nvPr>
        </p:nvSpPr>
        <p:spPr/>
        <p:txBody>
          <a:bodyPr>
            <a:normAutofit fontScale="92500" lnSpcReduction="20000"/>
          </a:bodyPr>
          <a:lstStyle/>
          <a:p>
            <a:pPr algn="r" rtl="1" eaLnBrk="1" hangingPunct="1">
              <a:lnSpc>
                <a:spcPct val="90000"/>
              </a:lnSpc>
              <a:buFont typeface="Wingdings 2" pitchFamily="18" charset="2"/>
              <a:buNone/>
            </a:pPr>
            <a:r>
              <a:rPr lang="fa-IR" altLang="en-US" b="1">
                <a:solidFill>
                  <a:srgbClr val="7030A0"/>
                </a:solidFill>
                <a:ea typeface="Majalla UI"/>
                <a:cs typeface="B Nazanin" pitchFamily="2" charset="-78"/>
              </a:rPr>
              <a:t>پیشگیری :</a:t>
            </a:r>
          </a:p>
          <a:p>
            <a:pPr algn="r" rtl="1" eaLnBrk="1" hangingPunct="1">
              <a:lnSpc>
                <a:spcPct val="90000"/>
              </a:lnSpc>
            </a:pPr>
            <a:r>
              <a:rPr lang="fa-IR" altLang="en-US">
                <a:ea typeface="Majalla UI"/>
                <a:cs typeface="B Nazanin" pitchFamily="2" charset="-78"/>
              </a:rPr>
              <a:t>بیمار بنشیند وپاها را آویزان کند،فعالیت زیاد وتنش عاطفی نداشته باشد.</a:t>
            </a:r>
          </a:p>
          <a:p>
            <a:pPr algn="r" rtl="1" eaLnBrk="1" hangingPunct="1">
              <a:lnSpc>
                <a:spcPct val="90000"/>
              </a:lnSpc>
            </a:pPr>
            <a:endParaRPr lang="fa-IR" altLang="en-US">
              <a:ea typeface="Majalla UI"/>
              <a:cs typeface="B Nazanin" pitchFamily="2" charset="-78"/>
            </a:endParaRPr>
          </a:p>
          <a:p>
            <a:pPr algn="r" rtl="1" eaLnBrk="1" hangingPunct="1">
              <a:lnSpc>
                <a:spcPct val="90000"/>
              </a:lnSpc>
            </a:pPr>
            <a:r>
              <a:rPr lang="fa-IR" altLang="en-US">
                <a:ea typeface="Majalla UI"/>
                <a:cs typeface="B Nazanin" pitchFamily="2" charset="-78"/>
              </a:rPr>
              <a:t> علائم اولیه </a:t>
            </a:r>
            <a:r>
              <a:rPr lang="en-US" altLang="en-US">
                <a:cs typeface="B Nazanin" pitchFamily="2" charset="-78"/>
              </a:rPr>
              <a:t>A.P.E</a:t>
            </a:r>
            <a:r>
              <a:rPr lang="fa-IR" altLang="en-US">
                <a:ea typeface="Majalla UI"/>
                <a:cs typeface="B Nazanin" pitchFamily="2" charset="-78"/>
              </a:rPr>
              <a:t> شامل سرفه خشک ،خستگی،افزایش وزن وکاهش فعالیت است.</a:t>
            </a:r>
          </a:p>
          <a:p>
            <a:pPr algn="r" rtl="1" eaLnBrk="1" hangingPunct="1">
              <a:lnSpc>
                <a:spcPct val="90000"/>
              </a:lnSpc>
              <a:buFont typeface="Wingdings 2" pitchFamily="18" charset="2"/>
              <a:buNone/>
            </a:pPr>
            <a:r>
              <a:rPr lang="fa-IR" altLang="en-US" b="1">
                <a:solidFill>
                  <a:srgbClr val="7030A0"/>
                </a:solidFill>
                <a:ea typeface="Majalla UI"/>
                <a:cs typeface="B Nazanin" pitchFamily="2" charset="-78"/>
              </a:rPr>
              <a:t>درمان </a:t>
            </a:r>
            <a:r>
              <a:rPr lang="en-US" altLang="en-US" b="1">
                <a:solidFill>
                  <a:srgbClr val="7030A0"/>
                </a:solidFill>
                <a:cs typeface="B Nazanin" pitchFamily="2" charset="-78"/>
              </a:rPr>
              <a:t>A.P.E</a:t>
            </a:r>
            <a:r>
              <a:rPr lang="fa-IR" altLang="en-US" b="1">
                <a:solidFill>
                  <a:srgbClr val="7030A0"/>
                </a:solidFill>
                <a:ea typeface="Majalla UI"/>
                <a:cs typeface="B Nazanin" pitchFamily="2" charset="-78"/>
              </a:rPr>
              <a:t> :</a:t>
            </a:r>
          </a:p>
          <a:p>
            <a:pPr algn="r" rtl="1" eaLnBrk="1" hangingPunct="1">
              <a:lnSpc>
                <a:spcPct val="90000"/>
              </a:lnSpc>
            </a:pPr>
            <a:r>
              <a:rPr lang="fa-IR" altLang="en-US">
                <a:ea typeface="Majalla UI"/>
                <a:cs typeface="B Nazanin" pitchFamily="2" charset="-78"/>
              </a:rPr>
              <a:t>تجویز اکسیژن (ماسک،تهویه مکانیکی واستفاده از </a:t>
            </a:r>
            <a:r>
              <a:rPr lang="en-US" altLang="en-US">
                <a:cs typeface="B Nazanin" pitchFamily="2" charset="-78"/>
              </a:rPr>
              <a:t>PEEP</a:t>
            </a:r>
            <a:r>
              <a:rPr lang="fa-IR" altLang="en-US">
                <a:ea typeface="Majalla UI"/>
                <a:cs typeface="B Nazanin" pitchFamily="2" charset="-78"/>
              </a:rPr>
              <a:t> جهت کاهش بازگشت وریدی)</a:t>
            </a:r>
          </a:p>
          <a:p>
            <a:pPr algn="r" rtl="1" eaLnBrk="1" hangingPunct="1">
              <a:lnSpc>
                <a:spcPct val="90000"/>
              </a:lnSpc>
            </a:pPr>
            <a:r>
              <a:rPr lang="fa-IR" altLang="en-US">
                <a:ea typeface="Majalla UI"/>
                <a:cs typeface="B Nazanin" pitchFamily="2" charset="-78"/>
              </a:rPr>
              <a:t>مورفین 2 تا 5 </a:t>
            </a:r>
            <a:r>
              <a:rPr lang="en-US" altLang="en-US">
                <a:cs typeface="B Nazanin" pitchFamily="2" charset="-78"/>
              </a:rPr>
              <a:t>mg</a:t>
            </a:r>
            <a:r>
              <a:rPr lang="fa-IR" altLang="en-US">
                <a:ea typeface="Majalla UI"/>
                <a:cs typeface="B Nazanin" pitchFamily="2" charset="-78"/>
              </a:rPr>
              <a:t> باعث اتساع عروق محیطی و کاهش برگشت وریدی و کاهش اضطراب می شود.</a:t>
            </a:r>
            <a:endParaRPr lang="en-US" altLang="en-US">
              <a:cs typeface="B Nazanin" pitchFamily="2" charset="-78"/>
            </a:endParaRPr>
          </a:p>
        </p:txBody>
      </p:sp>
    </p:spTree>
    <p:extLst>
      <p:ext uri="{BB962C8B-B14F-4D97-AF65-F5344CB8AC3E}">
        <p14:creationId xmlns:p14="http://schemas.microsoft.com/office/powerpoint/2010/main" val="1792253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a:xfrm>
            <a:off x="457200" y="704850"/>
            <a:ext cx="8458200" cy="1143000"/>
          </a:xfrm>
        </p:spPr>
        <p:txBody>
          <a:bodyPr/>
          <a:lstStyle/>
          <a:p>
            <a:pPr eaLnBrk="1" hangingPunct="1"/>
            <a:r>
              <a:rPr lang="fa-IR" altLang="en-US" dirty="0">
                <a:solidFill>
                  <a:srgbClr val="FF0000"/>
                </a:solidFill>
                <a:ea typeface="Majalla UI"/>
                <a:cs typeface="B Nazanin" pitchFamily="2" charset="-78"/>
              </a:rPr>
              <a:t>عوارض نارسایی قلب</a:t>
            </a:r>
            <a:endParaRPr lang="fa-IR" altLang="en-US" dirty="0">
              <a:ea typeface="Majalla UI"/>
              <a:cs typeface="B Nazanin" pitchFamily="2" charset="-78"/>
            </a:endParaRPr>
          </a:p>
        </p:txBody>
      </p:sp>
      <p:sp>
        <p:nvSpPr>
          <p:cNvPr id="211971" name="Content Placeholder 2"/>
          <p:cNvSpPr>
            <a:spLocks noGrp="1"/>
          </p:cNvSpPr>
          <p:nvPr>
            <p:ph idx="1"/>
          </p:nvPr>
        </p:nvSpPr>
        <p:spPr/>
        <p:txBody>
          <a:bodyPr>
            <a:normAutofit lnSpcReduction="10000"/>
          </a:bodyPr>
          <a:lstStyle/>
          <a:p>
            <a:pPr algn="r" rtl="1" eaLnBrk="1" hangingPunct="1"/>
            <a:r>
              <a:rPr lang="fa-IR" altLang="en-US" b="1">
                <a:solidFill>
                  <a:srgbClr val="7030A0"/>
                </a:solidFill>
                <a:ea typeface="Majalla UI"/>
                <a:cs typeface="B Nazanin" pitchFamily="2" charset="-78"/>
              </a:rPr>
              <a:t>دیورتیک ها</a:t>
            </a:r>
          </a:p>
          <a:p>
            <a:pPr algn="r" rtl="1" eaLnBrk="1" hangingPunct="1"/>
            <a:r>
              <a:rPr lang="fa-IR" altLang="en-US">
                <a:ea typeface="Majalla UI"/>
                <a:cs typeface="B Nazanin" pitchFamily="2" charset="-78"/>
              </a:rPr>
              <a:t>تزریق فوروزماید وریدی</a:t>
            </a:r>
          </a:p>
          <a:p>
            <a:pPr algn="r" rtl="1" eaLnBrk="1" hangingPunct="1"/>
            <a:r>
              <a:rPr lang="fa-IR" altLang="en-US">
                <a:ea typeface="Majalla UI"/>
                <a:cs typeface="B Nazanin" pitchFamily="2" charset="-78"/>
              </a:rPr>
              <a:t>دوبوتامین </a:t>
            </a:r>
            <a:r>
              <a:rPr lang="en-US" altLang="en-US">
                <a:cs typeface="B Nazanin" pitchFamily="2" charset="-78"/>
              </a:rPr>
              <a:t>Dobutrex</a:t>
            </a:r>
            <a:r>
              <a:rPr lang="fa-IR" altLang="en-US">
                <a:ea typeface="Majalla UI"/>
                <a:cs typeface="B Nazanin" pitchFamily="2" charset="-78"/>
              </a:rPr>
              <a:t> باعث افزایش انقباض پذیری قلب می شود.</a:t>
            </a:r>
          </a:p>
          <a:p>
            <a:pPr algn="r" rtl="1" eaLnBrk="1" hangingPunct="1"/>
            <a:r>
              <a:rPr lang="fa-IR" altLang="en-US">
                <a:ea typeface="Majalla UI"/>
                <a:cs typeface="B Nazanin" pitchFamily="2" charset="-78"/>
              </a:rPr>
              <a:t>میلرینون (پریماکور) </a:t>
            </a:r>
            <a:r>
              <a:rPr lang="en-US" altLang="en-US">
                <a:cs typeface="B Nazanin" pitchFamily="2" charset="-78"/>
              </a:rPr>
              <a:t>Milrinone</a:t>
            </a:r>
            <a:r>
              <a:rPr lang="fa-IR" altLang="en-US">
                <a:ea typeface="Majalla UI"/>
                <a:cs typeface="B Nazanin" pitchFamily="2" charset="-78"/>
              </a:rPr>
              <a:t>  با اتساع عروقی باعث کاهش پری لود وافتر لود و بار کاری قلب می گردد. این دارو در نارسایی کلیه تجویز نمی شود. ازعوارض دارو کاهش فشار خون،اختلال عملکرد گوارشی،افزایش دیس ریتمی بطنی و کاهش پلاکت است.</a:t>
            </a:r>
            <a:endParaRPr lang="en-US" altLang="en-US">
              <a:cs typeface="B Nazanin" pitchFamily="2" charset="-78"/>
            </a:endParaRPr>
          </a:p>
        </p:txBody>
      </p:sp>
    </p:spTree>
    <p:extLst>
      <p:ext uri="{BB962C8B-B14F-4D97-AF65-F5344CB8AC3E}">
        <p14:creationId xmlns:p14="http://schemas.microsoft.com/office/powerpoint/2010/main" val="1108724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title"/>
          </p:nvPr>
        </p:nvSpPr>
        <p:spPr>
          <a:xfrm>
            <a:off x="457200" y="704850"/>
            <a:ext cx="8382000" cy="1143000"/>
          </a:xfrm>
        </p:spPr>
        <p:txBody>
          <a:bodyPr/>
          <a:lstStyle/>
          <a:p>
            <a:pPr eaLnBrk="1" hangingPunct="1"/>
            <a:r>
              <a:rPr lang="fa-IR" altLang="en-US" dirty="0">
                <a:solidFill>
                  <a:srgbClr val="FF0000"/>
                </a:solidFill>
                <a:ea typeface="Majalla UI"/>
                <a:cs typeface="B Nazanin" pitchFamily="2" charset="-78"/>
              </a:rPr>
              <a:t>عوارض نارسایی قلب</a:t>
            </a:r>
            <a:endParaRPr lang="fa-IR" altLang="en-US" dirty="0">
              <a:ea typeface="Majalla UI"/>
              <a:cs typeface="B Nazanin" pitchFamily="2" charset="-78"/>
            </a:endParaRPr>
          </a:p>
        </p:txBody>
      </p:sp>
      <p:sp>
        <p:nvSpPr>
          <p:cNvPr id="214019" name="Content Placeholder 2"/>
          <p:cNvSpPr>
            <a:spLocks noGrp="1"/>
          </p:cNvSpPr>
          <p:nvPr>
            <p:ph idx="1"/>
          </p:nvPr>
        </p:nvSpPr>
        <p:spPr/>
        <p:txBody>
          <a:bodyPr/>
          <a:lstStyle/>
          <a:p>
            <a:pPr algn="r" rtl="1" eaLnBrk="1" hangingPunct="1">
              <a:lnSpc>
                <a:spcPct val="80000"/>
              </a:lnSpc>
              <a:buFont typeface="Wingdings 2" pitchFamily="18" charset="2"/>
              <a:buNone/>
            </a:pPr>
            <a:r>
              <a:rPr lang="fa-IR" altLang="en-US" sz="3200" b="1">
                <a:solidFill>
                  <a:srgbClr val="7030A0"/>
                </a:solidFill>
                <a:ea typeface="Majalla UI"/>
                <a:cs typeface="B Nazanin" pitchFamily="2" charset="-78"/>
              </a:rPr>
              <a:t>شوک کاردیوژنیک :</a:t>
            </a:r>
          </a:p>
          <a:p>
            <a:pPr algn="r" rtl="1" eaLnBrk="1" hangingPunct="1">
              <a:lnSpc>
                <a:spcPct val="80000"/>
              </a:lnSpc>
            </a:pPr>
            <a:r>
              <a:rPr lang="fa-IR" altLang="en-US" sz="2400">
                <a:ea typeface="Majalla UI"/>
                <a:cs typeface="B Nazanin" pitchFamily="2" charset="-78"/>
              </a:rPr>
              <a:t>در موارد عدم توانایی پمپ قلب رخ می دهد.</a:t>
            </a:r>
          </a:p>
          <a:p>
            <a:pPr algn="r" rtl="1" eaLnBrk="1" hangingPunct="1">
              <a:lnSpc>
                <a:spcPct val="80000"/>
              </a:lnSpc>
              <a:buFont typeface="Wingdings 2" pitchFamily="18" charset="2"/>
              <a:buNone/>
            </a:pPr>
            <a:r>
              <a:rPr lang="fa-IR" altLang="en-US" sz="2400" b="1">
                <a:solidFill>
                  <a:srgbClr val="7030A0"/>
                </a:solidFill>
                <a:ea typeface="Majalla UI"/>
                <a:cs typeface="B Nazanin" pitchFamily="2" charset="-78"/>
              </a:rPr>
              <a:t>تظاهرات بالینی :</a:t>
            </a:r>
          </a:p>
          <a:p>
            <a:pPr lvl="1" algn="r" rtl="1" eaLnBrk="1" hangingPunct="1">
              <a:lnSpc>
                <a:spcPct val="80000"/>
              </a:lnSpc>
            </a:pPr>
            <a:r>
              <a:rPr lang="fa-IR" altLang="en-US" sz="2200">
                <a:ea typeface="Majalla UI"/>
                <a:cs typeface="B Nazanin" pitchFamily="2" charset="-78"/>
              </a:rPr>
              <a:t>کاهش خونرسانی بافت به صورت هیپوکسی مغزی(بیقراری ،گیجی،آژیتاسیون)</a:t>
            </a:r>
          </a:p>
          <a:p>
            <a:pPr lvl="1" algn="r" rtl="1" eaLnBrk="1" hangingPunct="1">
              <a:lnSpc>
                <a:spcPct val="80000"/>
              </a:lnSpc>
            </a:pPr>
            <a:r>
              <a:rPr lang="fa-IR" altLang="en-US" sz="2200">
                <a:ea typeface="Majalla UI"/>
                <a:cs typeface="B Nazanin" pitchFamily="2" charset="-78"/>
              </a:rPr>
              <a:t>کاهش فشار خون،نبض سریع وضعیف</a:t>
            </a:r>
          </a:p>
          <a:p>
            <a:pPr lvl="1" algn="r" rtl="1" eaLnBrk="1" hangingPunct="1">
              <a:lnSpc>
                <a:spcPct val="80000"/>
              </a:lnSpc>
            </a:pPr>
            <a:r>
              <a:rPr lang="fa-IR" altLang="en-US" sz="2200">
                <a:ea typeface="Majalla UI"/>
                <a:cs typeface="B Nazanin" pitchFamily="2" charset="-78"/>
              </a:rPr>
              <a:t>کاهش برون ده ادرار</a:t>
            </a:r>
          </a:p>
          <a:p>
            <a:pPr lvl="1" algn="r" rtl="1" eaLnBrk="1" hangingPunct="1">
              <a:lnSpc>
                <a:spcPct val="80000"/>
              </a:lnSpc>
            </a:pPr>
            <a:r>
              <a:rPr lang="fa-IR" altLang="en-US" sz="2200">
                <a:ea typeface="Majalla UI"/>
                <a:cs typeface="B Nazanin" pitchFamily="2" charset="-78"/>
              </a:rPr>
              <a:t>آلکالوز تنفسی و درانتها اسیدوزتنفسی</a:t>
            </a:r>
          </a:p>
          <a:p>
            <a:pPr algn="r" rtl="1" eaLnBrk="1" hangingPunct="1">
              <a:lnSpc>
                <a:spcPct val="80000"/>
              </a:lnSpc>
              <a:buFont typeface="Wingdings 2" pitchFamily="18" charset="2"/>
              <a:buNone/>
            </a:pPr>
            <a:r>
              <a:rPr lang="fa-IR" altLang="en-US" sz="2400" b="1">
                <a:solidFill>
                  <a:srgbClr val="7030A0"/>
                </a:solidFill>
                <a:ea typeface="Majalla UI"/>
                <a:cs typeface="B Nazanin" pitchFamily="2" charset="-78"/>
              </a:rPr>
              <a:t>درمان دارویی:</a:t>
            </a:r>
          </a:p>
          <a:p>
            <a:pPr lvl="1" algn="r" rtl="1" eaLnBrk="1" hangingPunct="1">
              <a:lnSpc>
                <a:spcPct val="80000"/>
              </a:lnSpc>
            </a:pPr>
            <a:r>
              <a:rPr lang="fa-IR" altLang="en-US" sz="2200">
                <a:ea typeface="Majalla UI"/>
                <a:cs typeface="B Nazanin" pitchFamily="2" charset="-78"/>
              </a:rPr>
              <a:t> استفاده از کاتکولامین ها (نوراپی نفرین،دوپامین)</a:t>
            </a:r>
          </a:p>
          <a:p>
            <a:pPr lvl="1" algn="r" rtl="1" eaLnBrk="1" hangingPunct="1">
              <a:lnSpc>
                <a:spcPct val="80000"/>
              </a:lnSpc>
            </a:pPr>
            <a:r>
              <a:rPr lang="fa-IR" altLang="en-US" sz="2200">
                <a:ea typeface="Majalla UI"/>
                <a:cs typeface="B Nazanin" pitchFamily="2" charset="-78"/>
              </a:rPr>
              <a:t>دیورتیک ها و متسع کننده های عروق برای کاهش کار قلب(امرینون،نیتروگلسیرین)</a:t>
            </a:r>
          </a:p>
          <a:p>
            <a:pPr lvl="1" algn="r" rtl="1" eaLnBrk="1" hangingPunct="1">
              <a:lnSpc>
                <a:spcPct val="80000"/>
              </a:lnSpc>
            </a:pPr>
            <a:r>
              <a:rPr lang="fa-IR" altLang="en-US" sz="2200">
                <a:ea typeface="Majalla UI"/>
                <a:cs typeface="B Nazanin" pitchFamily="2" charset="-78"/>
              </a:rPr>
              <a:t>داروهای اینوتروپ مثبت برای افزایش قدرت انقباضی قلب(دوپامین،دوبوتامین)</a:t>
            </a:r>
            <a:endParaRPr lang="en-US" altLang="en-US" sz="2200">
              <a:cs typeface="B Nazanin" pitchFamily="2" charset="-78"/>
            </a:endParaRPr>
          </a:p>
        </p:txBody>
      </p:sp>
    </p:spTree>
    <p:extLst>
      <p:ext uri="{BB962C8B-B14F-4D97-AF65-F5344CB8AC3E}">
        <p14:creationId xmlns:p14="http://schemas.microsoft.com/office/powerpoint/2010/main" val="3382509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a:xfrm>
            <a:off x="457200" y="704850"/>
            <a:ext cx="8458200" cy="1143000"/>
          </a:xfrm>
        </p:spPr>
        <p:txBody>
          <a:bodyPr/>
          <a:lstStyle/>
          <a:p>
            <a:pPr eaLnBrk="1" hangingPunct="1"/>
            <a:r>
              <a:rPr lang="fa-IR" altLang="en-US" dirty="0">
                <a:solidFill>
                  <a:srgbClr val="FF0000"/>
                </a:solidFill>
                <a:ea typeface="Majalla UI"/>
                <a:cs typeface="B Nazanin" pitchFamily="2" charset="-78"/>
              </a:rPr>
              <a:t>عوارض نارسایی قلب</a:t>
            </a:r>
            <a:endParaRPr lang="fa-IR" altLang="en-US" dirty="0">
              <a:ea typeface="Majalla UI"/>
              <a:cs typeface="B Nazanin" pitchFamily="2" charset="-78"/>
            </a:endParaRPr>
          </a:p>
        </p:txBody>
      </p:sp>
      <p:sp>
        <p:nvSpPr>
          <p:cNvPr id="216067" name="Content Placeholder 2"/>
          <p:cNvSpPr>
            <a:spLocks noGrp="1"/>
          </p:cNvSpPr>
          <p:nvPr>
            <p:ph idx="1"/>
          </p:nvPr>
        </p:nvSpPr>
        <p:spPr/>
        <p:txBody>
          <a:bodyPr/>
          <a:lstStyle/>
          <a:p>
            <a:pPr algn="r" rtl="1" eaLnBrk="1" hangingPunct="1"/>
            <a:r>
              <a:rPr lang="fa-IR" altLang="en-US" b="1">
                <a:solidFill>
                  <a:srgbClr val="7030A0"/>
                </a:solidFill>
                <a:ea typeface="Majalla UI"/>
                <a:cs typeface="B Nazanin" pitchFamily="2" charset="-78"/>
              </a:rPr>
              <a:t>سایر درمان ها :</a:t>
            </a:r>
          </a:p>
          <a:p>
            <a:pPr lvl="1" algn="r" rtl="1" eaLnBrk="1" hangingPunct="1"/>
            <a:r>
              <a:rPr lang="fa-IR" altLang="en-US">
                <a:ea typeface="Majalla UI"/>
                <a:cs typeface="B Nazanin" pitchFamily="2" charset="-78"/>
              </a:rPr>
              <a:t>سیستم حمایتی مکانیکی پمپ بالون داخل آئورتی (</a:t>
            </a:r>
            <a:r>
              <a:rPr lang="en-US" altLang="en-US">
                <a:cs typeface="B Nazanin" pitchFamily="2" charset="-78"/>
              </a:rPr>
              <a:t>IABP</a:t>
            </a:r>
            <a:r>
              <a:rPr lang="fa-IR" altLang="en-US">
                <a:ea typeface="Majalla UI"/>
                <a:cs typeface="B Nazanin" pitchFamily="2" charset="-78"/>
              </a:rPr>
              <a:t> )</a:t>
            </a:r>
          </a:p>
          <a:p>
            <a:pPr lvl="1" algn="r" rtl="1" eaLnBrk="1" hangingPunct="1"/>
            <a:r>
              <a:rPr lang="fa-IR" altLang="en-US">
                <a:ea typeface="Majalla UI"/>
                <a:cs typeface="B Nazanin" pitchFamily="2" charset="-78"/>
              </a:rPr>
              <a:t> بالون زمان دیاستول پر می شود و زمان سیستول خالی می شود.</a:t>
            </a:r>
          </a:p>
          <a:p>
            <a:pPr lvl="1" algn="r" rtl="1" eaLnBrk="1" hangingPunct="1"/>
            <a:r>
              <a:rPr lang="fa-IR" altLang="en-US">
                <a:ea typeface="Majalla UI"/>
                <a:cs typeface="B Nazanin" pitchFamily="2" charset="-78"/>
              </a:rPr>
              <a:t>مراقبت پرستاری در شوک کاردیوژنیک :</a:t>
            </a:r>
          </a:p>
          <a:p>
            <a:pPr lvl="1" algn="r" rtl="1" eaLnBrk="1" hangingPunct="1"/>
            <a:r>
              <a:rPr lang="fa-IR" altLang="en-US">
                <a:ea typeface="Majalla UI"/>
                <a:cs typeface="B Nazanin" pitchFamily="2" charset="-78"/>
              </a:rPr>
              <a:t> کنترل ریتم قلب</a:t>
            </a:r>
          </a:p>
          <a:p>
            <a:pPr lvl="1" algn="r" rtl="1" eaLnBrk="1" hangingPunct="1"/>
            <a:r>
              <a:rPr lang="fa-IR" altLang="en-US">
                <a:ea typeface="Majalla UI"/>
                <a:cs typeface="B Nazanin" pitchFamily="2" charset="-78"/>
              </a:rPr>
              <a:t> کنترل برون ده ادرار</a:t>
            </a:r>
          </a:p>
          <a:p>
            <a:pPr lvl="1" algn="r" rtl="1" eaLnBrk="1" hangingPunct="1"/>
            <a:r>
              <a:rPr lang="fa-IR" altLang="en-US">
                <a:ea typeface="Majalla UI"/>
                <a:cs typeface="B Nazanin" pitchFamily="2" charset="-78"/>
              </a:rPr>
              <a:t> اندازه گیری معیارهای همودینامیک </a:t>
            </a:r>
            <a:endParaRPr lang="en-US" altLang="en-US">
              <a:cs typeface="B Nazanin" pitchFamily="2" charset="-78"/>
            </a:endParaRPr>
          </a:p>
        </p:txBody>
      </p:sp>
    </p:spTree>
    <p:extLst>
      <p:ext uri="{BB962C8B-B14F-4D97-AF65-F5344CB8AC3E}">
        <p14:creationId xmlns:p14="http://schemas.microsoft.com/office/powerpoint/2010/main" val="2569781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457200" y="704850"/>
            <a:ext cx="8382000" cy="1143000"/>
          </a:xfrm>
        </p:spPr>
        <p:txBody>
          <a:bodyPr/>
          <a:lstStyle/>
          <a:p>
            <a:pPr eaLnBrk="1" hangingPunct="1"/>
            <a:r>
              <a:rPr lang="fa-IR" altLang="en-US" dirty="0">
                <a:solidFill>
                  <a:srgbClr val="FF0000"/>
                </a:solidFill>
                <a:ea typeface="Majalla UI"/>
                <a:cs typeface="B Nazanin" pitchFamily="2" charset="-78"/>
              </a:rPr>
              <a:t>عوارض نارسایی قلب</a:t>
            </a:r>
            <a:endParaRPr lang="fa-IR" altLang="en-US" dirty="0">
              <a:ea typeface="Majalla UI"/>
              <a:cs typeface="B Nazanin" pitchFamily="2" charset="-78"/>
            </a:endParaRPr>
          </a:p>
        </p:txBody>
      </p:sp>
      <p:sp>
        <p:nvSpPr>
          <p:cNvPr id="218115" name="Content Placeholder 2"/>
          <p:cNvSpPr>
            <a:spLocks noGrp="1"/>
          </p:cNvSpPr>
          <p:nvPr>
            <p:ph idx="1"/>
          </p:nvPr>
        </p:nvSpPr>
        <p:spPr/>
        <p:txBody>
          <a:bodyPr>
            <a:normAutofit/>
          </a:bodyPr>
          <a:lstStyle/>
          <a:p>
            <a:pPr algn="r" rtl="1" eaLnBrk="1" hangingPunct="1">
              <a:buFont typeface="Wingdings 2" pitchFamily="18" charset="2"/>
              <a:buNone/>
            </a:pPr>
            <a:r>
              <a:rPr lang="fa-IR" altLang="en-US" sz="2800" b="1">
                <a:solidFill>
                  <a:srgbClr val="7030A0"/>
                </a:solidFill>
                <a:ea typeface="Majalla UI"/>
                <a:cs typeface="B Nazanin" pitchFamily="2" charset="-78"/>
              </a:rPr>
              <a:t>ترومبو آمبولیسم :</a:t>
            </a:r>
          </a:p>
          <a:p>
            <a:pPr algn="r" rtl="1" eaLnBrk="1" hangingPunct="1">
              <a:buFont typeface="Wingdings 2" pitchFamily="18" charset="2"/>
              <a:buNone/>
            </a:pPr>
            <a:r>
              <a:rPr lang="fa-IR" altLang="en-US">
                <a:ea typeface="Majalla UI"/>
                <a:cs typeface="B Nazanin" pitchFamily="2" charset="-78"/>
              </a:rPr>
              <a:t>ریتم </a:t>
            </a:r>
            <a:r>
              <a:rPr lang="en-US" altLang="en-US">
                <a:cs typeface="B Nazanin" pitchFamily="2" charset="-78"/>
              </a:rPr>
              <a:t>A.Fib</a:t>
            </a:r>
            <a:r>
              <a:rPr lang="fa-IR" altLang="en-US">
                <a:ea typeface="Majalla UI"/>
                <a:cs typeface="B Nazanin" pitchFamily="2" charset="-78"/>
              </a:rPr>
              <a:t> موجب ترومبوز داخل قلب می شود.و کنده شدن آن باعث آمبولی.</a:t>
            </a:r>
          </a:p>
          <a:p>
            <a:pPr algn="r" rtl="1" eaLnBrk="1" hangingPunct="1">
              <a:buFont typeface="Wingdings 2" pitchFamily="18" charset="2"/>
              <a:buNone/>
            </a:pPr>
            <a:r>
              <a:rPr lang="fa-IR" altLang="en-US" b="1">
                <a:solidFill>
                  <a:srgbClr val="7030A0"/>
                </a:solidFill>
                <a:ea typeface="Majalla UI"/>
                <a:cs typeface="B Nazanin" pitchFamily="2" charset="-78"/>
              </a:rPr>
              <a:t>نکته :</a:t>
            </a:r>
          </a:p>
          <a:p>
            <a:pPr algn="r" rtl="1" eaLnBrk="1" hangingPunct="1">
              <a:buFont typeface="Wingdings 2" pitchFamily="18" charset="2"/>
              <a:buNone/>
            </a:pPr>
            <a:r>
              <a:rPr lang="fa-IR" altLang="en-US">
                <a:ea typeface="Majalla UI"/>
                <a:cs typeface="B Nazanin" pitchFamily="2" charset="-78"/>
              </a:rPr>
              <a:t>آمبولی ریه شایعترین مشکل است. که علائم آن شامل درد قفسه سینه،سیانوز،تنگی نفس،تنفس سریع وهموپتزی است.</a:t>
            </a:r>
          </a:p>
          <a:p>
            <a:pPr algn="r" rtl="1" eaLnBrk="1" hangingPunct="1">
              <a:buFont typeface="Wingdings 2" pitchFamily="18" charset="2"/>
              <a:buNone/>
            </a:pPr>
            <a:r>
              <a:rPr lang="fa-IR" altLang="en-US" b="1">
                <a:solidFill>
                  <a:srgbClr val="7030A0"/>
                </a:solidFill>
                <a:ea typeface="Majalla UI"/>
                <a:cs typeface="B Nazanin" pitchFamily="2" charset="-78"/>
              </a:rPr>
              <a:t>نکته :</a:t>
            </a:r>
          </a:p>
          <a:p>
            <a:pPr algn="r" rtl="1" eaLnBrk="1" hangingPunct="1">
              <a:buFont typeface="Wingdings 2" pitchFamily="18" charset="2"/>
              <a:buNone/>
            </a:pPr>
            <a:r>
              <a:rPr lang="en-US" altLang="en-US">
                <a:cs typeface="B Nazanin" pitchFamily="2" charset="-78"/>
              </a:rPr>
              <a:t>Ventilation-Perfusion Scan</a:t>
            </a:r>
            <a:r>
              <a:rPr lang="fa-IR" altLang="en-US">
                <a:ea typeface="Majalla UI"/>
                <a:cs typeface="B Nazanin" pitchFamily="2" charset="-78"/>
              </a:rPr>
              <a:t> روش مناسب تشخیص است.</a:t>
            </a:r>
            <a:endParaRPr lang="en-US" altLang="en-US">
              <a:cs typeface="B Nazanin" pitchFamily="2" charset="-78"/>
            </a:endParaRPr>
          </a:p>
        </p:txBody>
      </p:sp>
    </p:spTree>
    <p:extLst>
      <p:ext uri="{BB962C8B-B14F-4D97-AF65-F5344CB8AC3E}">
        <p14:creationId xmlns:p14="http://schemas.microsoft.com/office/powerpoint/2010/main" val="2782596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CC72-8E4A-4465-8F30-A033EE6EA682}"/>
              </a:ext>
            </a:extLst>
          </p:cNvPr>
          <p:cNvSpPr>
            <a:spLocks noGrp="1"/>
          </p:cNvSpPr>
          <p:nvPr>
            <p:ph type="title"/>
          </p:nvPr>
        </p:nvSpPr>
        <p:spPr/>
        <p:txBody>
          <a:bodyPr/>
          <a:lstStyle/>
          <a:p>
            <a:r>
              <a:rPr lang="fa-IR" sz="4400" b="1" dirty="0">
                <a:solidFill>
                  <a:srgbClr val="C00000"/>
                </a:solidFill>
                <a:cs typeface="B Titr" panose="00000700000000000000" pitchFamily="2" charset="-78"/>
              </a:rPr>
              <a:t>تشریح کارکرد قلب عروق</a:t>
            </a:r>
            <a:endParaRPr lang="fa-IR" dirty="0"/>
          </a:p>
        </p:txBody>
      </p:sp>
      <p:sp>
        <p:nvSpPr>
          <p:cNvPr id="3" name="Content Placeholder 2">
            <a:extLst>
              <a:ext uri="{FF2B5EF4-FFF2-40B4-BE49-F238E27FC236}">
                <a16:creationId xmlns:a16="http://schemas.microsoft.com/office/drawing/2014/main" id="{81168D31-6CD1-43B6-AEF3-8E89D8195930}"/>
              </a:ext>
            </a:extLst>
          </p:cNvPr>
          <p:cNvSpPr>
            <a:spLocks noGrp="1"/>
          </p:cNvSpPr>
          <p:nvPr>
            <p:ph idx="1"/>
          </p:nvPr>
        </p:nvSpPr>
        <p:spPr>
          <a:xfrm>
            <a:off x="2987824" y="1484784"/>
            <a:ext cx="5781328" cy="5358963"/>
          </a:xfrm>
        </p:spPr>
        <p:txBody>
          <a:bodyPr/>
          <a:lstStyle/>
          <a:p>
            <a:pPr marL="342900" marR="0" lvl="0" indent="-342900" algn="r" defTabSz="914400" rtl="1" eaLnBrk="1" fontAlgn="auto" latinLnBrk="0" hangingPunct="1">
              <a:lnSpc>
                <a:spcPct val="150000"/>
              </a:lnSpc>
              <a:spcBef>
                <a:spcPct val="20000"/>
              </a:spcBef>
              <a:spcAft>
                <a:spcPts val="0"/>
              </a:spcAft>
              <a:buClrTx/>
              <a:buSzTx/>
              <a:buFont typeface="Courier New" panose="02070309020205020404" pitchFamily="49" charset="0"/>
              <a:buChar char="o"/>
              <a:tabLst/>
              <a:defRPr/>
            </a:pPr>
            <a:r>
              <a:rPr kumimoji="0" lang="fa-IR" sz="2400" b="0" i="0" u="none" strike="noStrike" kern="1200" cap="none" spc="0" normalizeH="0" baseline="0" noProof="0" dirty="0">
                <a:ln>
                  <a:noFill/>
                </a:ln>
                <a:solidFill>
                  <a:prstClr val="black"/>
                </a:solidFill>
                <a:effectLst/>
                <a:uLnTx/>
                <a:uFillTx/>
                <a:latin typeface="Nazanin" panose="00000400000000000000" pitchFamily="2" charset="-78"/>
                <a:cs typeface="B Nazanin" panose="00000400000000000000" pitchFamily="2" charset="-78"/>
              </a:rPr>
              <a:t>قلب راست و چپ توسط یک دیواره از یکدیگر جدا شده که مانع از حرکت جریان خون از یک سمت قلب به سمت دیگر می شود، پس خون دو سمت قلب هیچ ارتباطی با هم ندارند. </a:t>
            </a:r>
          </a:p>
          <a:p>
            <a:pPr marL="342900" marR="0" lvl="0" indent="-342900" algn="r" defTabSz="914400" rtl="1" eaLnBrk="1" fontAlgn="auto" latinLnBrk="0" hangingPunct="1">
              <a:lnSpc>
                <a:spcPct val="150000"/>
              </a:lnSpc>
              <a:spcBef>
                <a:spcPct val="20000"/>
              </a:spcBef>
              <a:spcAft>
                <a:spcPts val="0"/>
              </a:spcAft>
              <a:buClrTx/>
              <a:buSzTx/>
              <a:buFont typeface="Courier New" panose="02070309020205020404" pitchFamily="49" charset="0"/>
              <a:buChar char="o"/>
              <a:tabLst/>
              <a:defRPr/>
            </a:pPr>
            <a:r>
              <a:rPr kumimoji="0" lang="fa-IR" sz="2400" b="1" i="0" u="none" strike="noStrike" kern="1200" cap="none" spc="0" normalizeH="0" baseline="0" noProof="0" dirty="0">
                <a:ln>
                  <a:noFill/>
                </a:ln>
                <a:solidFill>
                  <a:prstClr val="black"/>
                </a:solidFill>
                <a:effectLst/>
                <a:uLnTx/>
                <a:uFillTx/>
                <a:latin typeface="Nazanin" panose="00000400000000000000" pitchFamily="2" charset="-78"/>
                <a:cs typeface="B Nazanin" panose="00000400000000000000" pitchFamily="2" charset="-78"/>
              </a:rPr>
              <a:t>سمت راست قلب</a:t>
            </a:r>
            <a:r>
              <a:rPr kumimoji="0" lang="fa-IR" sz="2400" b="0" i="0" u="none" strike="noStrike" kern="1200" cap="none" spc="0" normalizeH="0" baseline="0" noProof="0" dirty="0">
                <a:ln>
                  <a:noFill/>
                </a:ln>
                <a:solidFill>
                  <a:prstClr val="black"/>
                </a:solidFill>
                <a:effectLst/>
                <a:uLnTx/>
                <a:uFillTx/>
                <a:latin typeface="Nazanin" panose="00000400000000000000" pitchFamily="2" charset="-78"/>
                <a:cs typeface="B Nazanin" panose="00000400000000000000" pitchFamily="2" charset="-78"/>
              </a:rPr>
              <a:t>، خون وریدی بدون اکسیژن را به دستگاه گردش خون ریوی میفرستد و در بافت ریه از اکسیژنی که ما تنفس میکنیم، غنی میشود.</a:t>
            </a:r>
          </a:p>
          <a:p>
            <a:pPr marL="342900" marR="0" lvl="0" indent="-342900" algn="r" defTabSz="914400" rtl="1" eaLnBrk="1" fontAlgn="auto" latinLnBrk="0" hangingPunct="1">
              <a:lnSpc>
                <a:spcPct val="150000"/>
              </a:lnSpc>
              <a:spcBef>
                <a:spcPct val="20000"/>
              </a:spcBef>
              <a:spcAft>
                <a:spcPts val="0"/>
              </a:spcAft>
              <a:buClrTx/>
              <a:buSzTx/>
              <a:buFont typeface="Courier New" panose="02070309020205020404" pitchFamily="49" charset="0"/>
              <a:buChar char="o"/>
              <a:tabLst/>
              <a:defRPr/>
            </a:pPr>
            <a:r>
              <a:rPr kumimoji="0" lang="fa-IR" sz="2400" b="0" i="0" u="none" strike="noStrike" kern="1200" cap="none" spc="0" normalizeH="0" baseline="0" noProof="0" dirty="0">
                <a:ln>
                  <a:noFill/>
                </a:ln>
                <a:solidFill>
                  <a:prstClr val="black"/>
                </a:solidFill>
                <a:effectLst/>
                <a:uLnTx/>
                <a:uFillTx/>
                <a:latin typeface="Nazanin" panose="00000400000000000000" pitchFamily="2" charset="-78"/>
                <a:cs typeface="B Nazanin" panose="00000400000000000000" pitchFamily="2" charset="-78"/>
              </a:rPr>
              <a:t> </a:t>
            </a:r>
            <a:r>
              <a:rPr kumimoji="0" lang="fa-IR" sz="2400" b="1" i="0" u="none" strike="noStrike" kern="1200" cap="none" spc="0" normalizeH="0" baseline="0" noProof="0" dirty="0">
                <a:ln>
                  <a:noFill/>
                </a:ln>
                <a:solidFill>
                  <a:prstClr val="black"/>
                </a:solidFill>
                <a:effectLst/>
                <a:uLnTx/>
                <a:uFillTx/>
                <a:latin typeface="Nazanin" panose="00000400000000000000" pitchFamily="2" charset="-78"/>
                <a:cs typeface="B Nazanin" panose="00000400000000000000" pitchFamily="2" charset="-78"/>
              </a:rPr>
              <a:t>سمت چپ قلب</a:t>
            </a:r>
            <a:r>
              <a:rPr kumimoji="0" lang="fa-IR" sz="2400" b="0" i="0" u="none" strike="noStrike" kern="1200" cap="none" spc="0" normalizeH="0" baseline="0" noProof="0" dirty="0">
                <a:ln>
                  <a:noFill/>
                </a:ln>
                <a:solidFill>
                  <a:prstClr val="black"/>
                </a:solidFill>
                <a:effectLst/>
                <a:uLnTx/>
                <a:uFillTx/>
                <a:latin typeface="Nazanin" panose="00000400000000000000" pitchFamily="2" charset="-78"/>
                <a:cs typeface="B Nazanin" panose="00000400000000000000" pitchFamily="2" charset="-78"/>
              </a:rPr>
              <a:t>، خون حاوی اکسیژن و مواد غذایی را به تمام قسمتهای بدن جهت مصرف میفرستد.</a:t>
            </a:r>
            <a:endParaRPr kumimoji="0" lang="en-US" sz="2400" b="0" i="0" u="none" strike="noStrike" kern="1200" cap="none" spc="0" normalizeH="0" baseline="0" noProof="0" dirty="0">
              <a:ln>
                <a:noFill/>
              </a:ln>
              <a:solidFill>
                <a:prstClr val="black"/>
              </a:solidFill>
              <a:effectLst/>
              <a:uLnTx/>
              <a:uFillTx/>
              <a:latin typeface="Nazanin" panose="00000400000000000000" pitchFamily="2" charset="-78"/>
              <a:cs typeface="B Nazanin" panose="00000400000000000000" pitchFamily="2" charset="-78"/>
            </a:endParaRPr>
          </a:p>
          <a:p>
            <a:endParaRPr lang="fa-IR" dirty="0"/>
          </a:p>
        </p:txBody>
      </p:sp>
      <p:pic>
        <p:nvPicPr>
          <p:cNvPr id="4" name="Picture 3">
            <a:extLst>
              <a:ext uri="{FF2B5EF4-FFF2-40B4-BE49-F238E27FC236}">
                <a16:creationId xmlns:a16="http://schemas.microsoft.com/office/drawing/2014/main" id="{8D01B9A1-FC7A-4142-89B9-A5BBF5C165B1}"/>
              </a:ext>
            </a:extLst>
          </p:cNvPr>
          <p:cNvPicPr>
            <a:picLocks noChangeAspect="1"/>
          </p:cNvPicPr>
          <p:nvPr/>
        </p:nvPicPr>
        <p:blipFill>
          <a:blip r:embed="rId2"/>
          <a:stretch>
            <a:fillRect/>
          </a:stretch>
        </p:blipFill>
        <p:spPr>
          <a:xfrm>
            <a:off x="251520" y="1417638"/>
            <a:ext cx="2736304" cy="5368901"/>
          </a:xfrm>
          <a:prstGeom prst="rect">
            <a:avLst/>
          </a:prstGeom>
        </p:spPr>
      </p:pic>
    </p:spTree>
    <p:extLst>
      <p:ext uri="{BB962C8B-B14F-4D97-AF65-F5344CB8AC3E}">
        <p14:creationId xmlns:p14="http://schemas.microsoft.com/office/powerpoint/2010/main" val="12665444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a:xfrm>
            <a:off x="457200" y="704850"/>
            <a:ext cx="8458200" cy="1143000"/>
          </a:xfrm>
        </p:spPr>
        <p:txBody>
          <a:bodyPr/>
          <a:lstStyle/>
          <a:p>
            <a:pPr eaLnBrk="1" hangingPunct="1"/>
            <a:r>
              <a:rPr lang="fa-IR" altLang="en-US" dirty="0">
                <a:solidFill>
                  <a:srgbClr val="FF0000"/>
                </a:solidFill>
                <a:ea typeface="Majalla UI"/>
                <a:cs typeface="B Nazanin" pitchFamily="2" charset="-78"/>
              </a:rPr>
              <a:t>عوارض نارسایی قلب</a:t>
            </a:r>
            <a:endParaRPr lang="fa-IR" altLang="en-US" dirty="0">
              <a:ea typeface="Majalla UI"/>
              <a:cs typeface="B Nazanin" pitchFamily="2" charset="-78"/>
            </a:endParaRPr>
          </a:p>
        </p:txBody>
      </p:sp>
      <p:sp>
        <p:nvSpPr>
          <p:cNvPr id="220163" name="Content Placeholder 2"/>
          <p:cNvSpPr>
            <a:spLocks noGrp="1"/>
          </p:cNvSpPr>
          <p:nvPr>
            <p:ph idx="1"/>
          </p:nvPr>
        </p:nvSpPr>
        <p:spPr/>
        <p:txBody>
          <a:bodyPr>
            <a:normAutofit fontScale="92500" lnSpcReduction="10000"/>
          </a:bodyPr>
          <a:lstStyle/>
          <a:p>
            <a:pPr algn="r" rtl="1" eaLnBrk="1" hangingPunct="1">
              <a:buFont typeface="Wingdings 2" pitchFamily="18" charset="2"/>
              <a:buNone/>
            </a:pPr>
            <a:r>
              <a:rPr lang="fa-IR" altLang="en-US" sz="2800" b="1">
                <a:solidFill>
                  <a:srgbClr val="7030A0"/>
                </a:solidFill>
                <a:ea typeface="Majalla UI"/>
                <a:cs typeface="B Nazanin" pitchFamily="2" charset="-78"/>
              </a:rPr>
              <a:t>افیوژن پریکارد وتامپوناد قلب:</a:t>
            </a:r>
          </a:p>
          <a:p>
            <a:pPr algn="r" rtl="1" eaLnBrk="1" hangingPunct="1"/>
            <a:r>
              <a:rPr lang="fa-IR" altLang="en-US" b="1">
                <a:solidFill>
                  <a:srgbClr val="7030A0"/>
                </a:solidFill>
                <a:ea typeface="Majalla UI"/>
                <a:cs typeface="B Nazanin" pitchFamily="2" charset="-78"/>
              </a:rPr>
              <a:t>تظاهرات بالینی :</a:t>
            </a:r>
          </a:p>
          <a:p>
            <a:pPr algn="r" rtl="1" eaLnBrk="1" hangingPunct="1">
              <a:buFont typeface="Wingdings 2" pitchFamily="18" charset="2"/>
              <a:buNone/>
            </a:pPr>
            <a:r>
              <a:rPr lang="fa-IR" altLang="en-US">
                <a:ea typeface="Majalla UI"/>
                <a:cs typeface="B Nazanin" pitchFamily="2" charset="-78"/>
              </a:rPr>
              <a:t> احساس پری در قفسه سینه یا درد شدید و مبهم</a:t>
            </a:r>
          </a:p>
          <a:p>
            <a:pPr algn="r" rtl="1" eaLnBrk="1" hangingPunct="1">
              <a:buFont typeface="Wingdings 2" pitchFamily="18" charset="2"/>
              <a:buNone/>
            </a:pPr>
            <a:r>
              <a:rPr lang="fa-IR" altLang="en-US">
                <a:ea typeface="Majalla UI"/>
                <a:cs typeface="B Nazanin" pitchFamily="2" charset="-78"/>
              </a:rPr>
              <a:t> افزایش </a:t>
            </a:r>
            <a:r>
              <a:rPr lang="en-US" altLang="en-US">
                <a:cs typeface="B Nazanin" pitchFamily="2" charset="-78"/>
              </a:rPr>
              <a:t>JVP</a:t>
            </a:r>
            <a:r>
              <a:rPr lang="fa-IR" altLang="en-US">
                <a:ea typeface="Majalla UI"/>
                <a:cs typeface="B Nazanin" pitchFamily="2" charset="-78"/>
              </a:rPr>
              <a:t> </a:t>
            </a:r>
          </a:p>
          <a:p>
            <a:pPr algn="r" rtl="1" eaLnBrk="1" hangingPunct="1">
              <a:buFont typeface="Wingdings 2" pitchFamily="18" charset="2"/>
              <a:buNone/>
            </a:pPr>
            <a:r>
              <a:rPr lang="fa-IR" altLang="en-US">
                <a:ea typeface="Majalla UI"/>
                <a:cs typeface="B Nazanin" pitchFamily="2" charset="-78"/>
              </a:rPr>
              <a:t> تنگی نفس </a:t>
            </a:r>
          </a:p>
          <a:p>
            <a:pPr algn="r" rtl="1" eaLnBrk="1" hangingPunct="1">
              <a:buFont typeface="Wingdings 2" pitchFamily="18" charset="2"/>
              <a:buNone/>
            </a:pPr>
            <a:r>
              <a:rPr lang="fa-IR" altLang="en-US">
                <a:ea typeface="Majalla UI"/>
                <a:cs typeface="B Nazanin" pitchFamily="2" charset="-78"/>
              </a:rPr>
              <a:t>کم شدن فشار نبض</a:t>
            </a:r>
          </a:p>
          <a:p>
            <a:pPr algn="r" rtl="1" eaLnBrk="1" hangingPunct="1"/>
            <a:r>
              <a:rPr lang="fa-IR" altLang="en-US" b="1">
                <a:solidFill>
                  <a:srgbClr val="7030A0"/>
                </a:solidFill>
                <a:ea typeface="Majalla UI"/>
                <a:cs typeface="B Nazanin" pitchFamily="2" charset="-78"/>
              </a:rPr>
              <a:t>درمان طبی :</a:t>
            </a:r>
          </a:p>
          <a:p>
            <a:pPr algn="r" rtl="1" eaLnBrk="1" hangingPunct="1">
              <a:buFont typeface="Wingdings 2" pitchFamily="18" charset="2"/>
              <a:buNone/>
            </a:pPr>
            <a:r>
              <a:rPr lang="fa-IR" altLang="en-US">
                <a:ea typeface="Majalla UI"/>
                <a:cs typeface="B Nazanin" pitchFamily="2" charset="-78"/>
              </a:rPr>
              <a:t> پریکاردیوسنتز</a:t>
            </a:r>
          </a:p>
          <a:p>
            <a:pPr algn="r" rtl="1" eaLnBrk="1" hangingPunct="1">
              <a:buFont typeface="Wingdings 2" pitchFamily="18" charset="2"/>
              <a:buNone/>
            </a:pPr>
            <a:r>
              <a:rPr lang="fa-IR" altLang="en-US">
                <a:ea typeface="Majalla UI"/>
                <a:cs typeface="B Nazanin" pitchFamily="2" charset="-78"/>
              </a:rPr>
              <a:t> پریکاردیوتومی (درموارد بیماری های نئوپلاستیک )</a:t>
            </a:r>
            <a:endParaRPr lang="en-US" altLang="en-US">
              <a:cs typeface="B Nazanin" pitchFamily="2" charset="-78"/>
            </a:endParaRPr>
          </a:p>
        </p:txBody>
      </p:sp>
    </p:spTree>
    <p:extLst>
      <p:ext uri="{BB962C8B-B14F-4D97-AF65-F5344CB8AC3E}">
        <p14:creationId xmlns:p14="http://schemas.microsoft.com/office/powerpoint/2010/main" val="3068622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p:nvPr>
        </p:nvSpPr>
        <p:spPr>
          <a:xfrm>
            <a:off x="457200" y="704850"/>
            <a:ext cx="8382000" cy="1143000"/>
          </a:xfrm>
        </p:spPr>
        <p:txBody>
          <a:bodyPr/>
          <a:lstStyle/>
          <a:p>
            <a:pPr eaLnBrk="1" hangingPunct="1"/>
            <a:r>
              <a:rPr lang="fa-IR" altLang="en-US" dirty="0">
                <a:solidFill>
                  <a:srgbClr val="FF0000"/>
                </a:solidFill>
                <a:ea typeface="Majalla UI"/>
                <a:cs typeface="B Nazanin" pitchFamily="2" charset="-78"/>
              </a:rPr>
              <a:t>عوارض نارسایی قلب</a:t>
            </a:r>
            <a:endParaRPr lang="fa-IR" altLang="en-US" dirty="0">
              <a:ea typeface="Majalla UI"/>
              <a:cs typeface="B Nazanin" pitchFamily="2" charset="-78"/>
            </a:endParaRPr>
          </a:p>
        </p:txBody>
      </p:sp>
      <p:sp>
        <p:nvSpPr>
          <p:cNvPr id="222211" name="Content Placeholder 2"/>
          <p:cNvSpPr>
            <a:spLocks noGrp="1"/>
          </p:cNvSpPr>
          <p:nvPr>
            <p:ph idx="1"/>
          </p:nvPr>
        </p:nvSpPr>
        <p:spPr/>
        <p:txBody>
          <a:bodyPr>
            <a:normAutofit fontScale="92500" lnSpcReduction="10000"/>
          </a:bodyPr>
          <a:lstStyle/>
          <a:p>
            <a:pPr algn="r" rtl="1" eaLnBrk="1" hangingPunct="1">
              <a:lnSpc>
                <a:spcPct val="90000"/>
              </a:lnSpc>
            </a:pPr>
            <a:r>
              <a:rPr lang="fa-IR" altLang="en-US" b="1" dirty="0">
                <a:solidFill>
                  <a:srgbClr val="7030A0"/>
                </a:solidFill>
                <a:ea typeface="Majalla UI"/>
                <a:cs typeface="B Nazanin" pitchFamily="2" charset="-78"/>
              </a:rPr>
              <a:t>ایست قلبی:</a:t>
            </a:r>
          </a:p>
          <a:p>
            <a:pPr algn="r" rtl="1" eaLnBrk="1" hangingPunct="1">
              <a:lnSpc>
                <a:spcPct val="90000"/>
              </a:lnSpc>
              <a:buFont typeface="Wingdings 2" pitchFamily="18" charset="2"/>
              <a:buNone/>
            </a:pPr>
            <a:r>
              <a:rPr lang="fa-IR" altLang="en-US" dirty="0">
                <a:ea typeface="Majalla UI"/>
                <a:cs typeface="B Nazanin" pitchFamily="2" charset="-78"/>
              </a:rPr>
              <a:t>زمانی اتفاق می افتد که قلب تولید ضربان موثر و گردش خون را از دست می دهد.</a:t>
            </a:r>
          </a:p>
          <a:p>
            <a:pPr algn="r" rtl="1" eaLnBrk="1" hangingPunct="1">
              <a:lnSpc>
                <a:spcPct val="90000"/>
              </a:lnSpc>
              <a:buFont typeface="Wingdings 2" pitchFamily="18" charset="2"/>
              <a:buNone/>
            </a:pPr>
            <a:r>
              <a:rPr lang="fa-IR" altLang="en-US" dirty="0">
                <a:ea typeface="Majalla UI"/>
                <a:cs typeface="B Nazanin" pitchFamily="2" charset="-78"/>
              </a:rPr>
              <a:t> </a:t>
            </a:r>
            <a:r>
              <a:rPr lang="fa-IR" altLang="en-US" b="1" dirty="0">
                <a:solidFill>
                  <a:srgbClr val="7030A0"/>
                </a:solidFill>
                <a:ea typeface="Majalla UI"/>
                <a:cs typeface="B Nazanin" pitchFamily="2" charset="-78"/>
              </a:rPr>
              <a:t>هشدار پرستاری :</a:t>
            </a:r>
          </a:p>
          <a:p>
            <a:pPr algn="r" rtl="1" eaLnBrk="1" hangingPunct="1">
              <a:lnSpc>
                <a:spcPct val="90000"/>
              </a:lnSpc>
              <a:buFont typeface="Wingdings 2" pitchFamily="18" charset="2"/>
              <a:buNone/>
            </a:pPr>
            <a:r>
              <a:rPr lang="fa-IR" altLang="en-US" dirty="0">
                <a:ea typeface="Majalla UI"/>
                <a:cs typeface="B Nazanin" pitchFamily="2" charset="-78"/>
              </a:rPr>
              <a:t> فقدان نبض قابل اعتماد ترین نشانه ایست قلبی است،در بالغین نبض کاروتید و در کودکان زیر یک سال نبض براکیال بررسی می شود. </a:t>
            </a:r>
          </a:p>
          <a:p>
            <a:pPr algn="r" rtl="1" eaLnBrk="1" hangingPunct="1">
              <a:lnSpc>
                <a:spcPct val="90000"/>
              </a:lnSpc>
            </a:pPr>
            <a:r>
              <a:rPr lang="fa-IR" altLang="en-US" b="1" dirty="0">
                <a:solidFill>
                  <a:srgbClr val="7030A0"/>
                </a:solidFill>
                <a:ea typeface="Majalla UI"/>
                <a:cs typeface="B Nazanin" pitchFamily="2" charset="-78"/>
              </a:rPr>
              <a:t>تظاهرات بالینی ایست قلبی:</a:t>
            </a:r>
          </a:p>
          <a:p>
            <a:pPr algn="r" rtl="1" eaLnBrk="1" hangingPunct="1">
              <a:lnSpc>
                <a:spcPct val="90000"/>
              </a:lnSpc>
              <a:buFont typeface="Wingdings 2" pitchFamily="18" charset="2"/>
              <a:buNone/>
            </a:pPr>
            <a:r>
              <a:rPr lang="fa-IR" altLang="en-US" dirty="0">
                <a:ea typeface="Majalla UI"/>
                <a:cs typeface="B Nazanin" pitchFamily="2" charset="-78"/>
              </a:rPr>
              <a:t>بلافاصله هوشیاری ،نبض وفشار خون از بین می رود. مردمک ها در عرض 45 ثانیه شروع به دیلاته شدن می کند.</a:t>
            </a:r>
          </a:p>
          <a:p>
            <a:pPr algn="r" rtl="1" eaLnBrk="1" hangingPunct="1">
              <a:lnSpc>
                <a:spcPct val="90000"/>
              </a:lnSpc>
              <a:buFont typeface="Wingdings 2" pitchFamily="18" charset="2"/>
              <a:buNone/>
            </a:pPr>
            <a:r>
              <a:rPr lang="fa-IR" altLang="en-US" dirty="0">
                <a:ea typeface="Majalla UI"/>
                <a:cs typeface="B Nazanin" pitchFamily="2" charset="-78"/>
              </a:rPr>
              <a:t>مراقبت فوری انجام </a:t>
            </a:r>
            <a:r>
              <a:rPr lang="en-US" altLang="en-US" dirty="0">
                <a:cs typeface="B Nazanin" pitchFamily="2" charset="-78"/>
              </a:rPr>
              <a:t>CPR</a:t>
            </a:r>
            <a:r>
              <a:rPr lang="fa-IR" altLang="en-US" dirty="0">
                <a:ea typeface="Majalla UI"/>
                <a:cs typeface="B Nazanin" pitchFamily="2" charset="-78"/>
              </a:rPr>
              <a:t>است.</a:t>
            </a:r>
            <a:endParaRPr lang="en-US" altLang="en-US" dirty="0">
              <a:cs typeface="B Nazanin" pitchFamily="2" charset="-78"/>
            </a:endParaRPr>
          </a:p>
        </p:txBody>
      </p:sp>
    </p:spTree>
    <p:extLst>
      <p:ext uri="{BB962C8B-B14F-4D97-AF65-F5344CB8AC3E}">
        <p14:creationId xmlns:p14="http://schemas.microsoft.com/office/powerpoint/2010/main" val="65821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412F1-3F93-47BE-9C69-902E8F3D6F2B}"/>
              </a:ext>
            </a:extLst>
          </p:cNvPr>
          <p:cNvSpPr>
            <a:spLocks noGrp="1"/>
          </p:cNvSpPr>
          <p:nvPr>
            <p:ph type="title"/>
          </p:nvPr>
        </p:nvSpPr>
        <p:spPr>
          <a:xfrm>
            <a:off x="457199" y="5715000"/>
            <a:ext cx="8229600" cy="1143000"/>
          </a:xfrm>
        </p:spPr>
        <p:txBody>
          <a:bodyPr/>
          <a:lstStyle/>
          <a:p>
            <a:r>
              <a:rPr lang="fa-IR" dirty="0">
                <a:cs typeface="B Nazanin" panose="00000400000000000000" pitchFamily="2" charset="-78"/>
              </a:rPr>
              <a:t>از توجه شما بسیار متشکریم</a:t>
            </a:r>
          </a:p>
        </p:txBody>
      </p:sp>
      <p:pic>
        <p:nvPicPr>
          <p:cNvPr id="5" name="Content Placeholder 4">
            <a:extLst>
              <a:ext uri="{FF2B5EF4-FFF2-40B4-BE49-F238E27FC236}">
                <a16:creationId xmlns:a16="http://schemas.microsoft.com/office/drawing/2014/main" id="{41F718B6-B7C5-4511-B0F7-1172C002D24F}"/>
              </a:ext>
            </a:extLst>
          </p:cNvPr>
          <p:cNvPicPr>
            <a:picLocks noGrp="1" noChangeAspect="1"/>
          </p:cNvPicPr>
          <p:nvPr>
            <p:ph idx="1"/>
          </p:nvPr>
        </p:nvPicPr>
        <p:blipFill>
          <a:blip r:embed="rId2"/>
          <a:stretch>
            <a:fillRect/>
          </a:stretch>
        </p:blipFill>
        <p:spPr>
          <a:xfrm>
            <a:off x="113025" y="0"/>
            <a:ext cx="8917949" cy="5939495"/>
          </a:xfrm>
          <a:prstGeom prst="rect">
            <a:avLst/>
          </a:prstGeom>
        </p:spPr>
      </p:pic>
    </p:spTree>
    <p:extLst>
      <p:ext uri="{BB962C8B-B14F-4D97-AF65-F5344CB8AC3E}">
        <p14:creationId xmlns:p14="http://schemas.microsoft.com/office/powerpoint/2010/main" val="1562438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863D4-259E-4263-B068-589BB2917830}"/>
              </a:ext>
            </a:extLst>
          </p:cNvPr>
          <p:cNvSpPr>
            <a:spLocks noGrp="1"/>
          </p:cNvSpPr>
          <p:nvPr>
            <p:ph type="title"/>
          </p:nvPr>
        </p:nvSpPr>
        <p:spPr/>
        <p:txBody>
          <a:bodyPr/>
          <a:lstStyle/>
          <a:p>
            <a:r>
              <a:rPr lang="fa-IR" dirty="0">
                <a:cs typeface="B Nazanin" panose="00000400000000000000" pitchFamily="2" charset="-78"/>
              </a:rPr>
              <a:t>نارسایی قلبی </a:t>
            </a:r>
          </a:p>
        </p:txBody>
      </p:sp>
      <p:sp>
        <p:nvSpPr>
          <p:cNvPr id="3" name="Content Placeholder 2">
            <a:extLst>
              <a:ext uri="{FF2B5EF4-FFF2-40B4-BE49-F238E27FC236}">
                <a16:creationId xmlns:a16="http://schemas.microsoft.com/office/drawing/2014/main" id="{F5906833-67E0-40CC-94C3-D59B33AB6B43}"/>
              </a:ext>
            </a:extLst>
          </p:cNvPr>
          <p:cNvSpPr>
            <a:spLocks noGrp="1"/>
          </p:cNvSpPr>
          <p:nvPr>
            <p:ph idx="1"/>
          </p:nvPr>
        </p:nvSpPr>
        <p:spPr>
          <a:xfrm>
            <a:off x="1115616" y="1417638"/>
            <a:ext cx="7571184" cy="4525963"/>
          </a:xfrm>
        </p:spPr>
        <p:txBody>
          <a:bodyPr>
            <a:normAutofit lnSpcReduction="10000"/>
          </a:bodyPr>
          <a:lstStyle/>
          <a:p>
            <a:pPr algn="r" rtl="1"/>
            <a:r>
              <a:rPr lang="fa-IR" dirty="0">
                <a:cs typeface="B Nazanin" panose="00000400000000000000" pitchFamily="2" charset="-78"/>
              </a:rPr>
              <a:t>نارسایی قلبی یک سندروم بالینی ناشی از اختلالات ساختمانی یا عملکردی قلب است که به قابلیت بطن ها برای پر شدن یا پرتاب خون آسیب میرساند.</a:t>
            </a:r>
          </a:p>
          <a:p>
            <a:pPr algn="r" rtl="1"/>
            <a:r>
              <a:rPr lang="en-US" altLang="en-US" dirty="0">
                <a:cs typeface="B Nazanin" pitchFamily="2" charset="-78"/>
              </a:rPr>
              <a:t>H.F</a:t>
            </a:r>
            <a:r>
              <a:rPr lang="fa-IR" altLang="en-US" dirty="0">
                <a:ea typeface="Majalla UI"/>
                <a:cs typeface="B Nazanin" pitchFamily="2" charset="-78"/>
              </a:rPr>
              <a:t> وضعیتی است که در آن قلب قادر به پمپ خون برای تامین نیاز بافت ها به اکسیژن ومواد غذایی نمی باشد.</a:t>
            </a:r>
          </a:p>
          <a:p>
            <a:pPr algn="r" rtl="1"/>
            <a:endParaRPr lang="fa-IR" dirty="0">
              <a:cs typeface="B Nazanin" panose="00000400000000000000" pitchFamily="2" charset="-78"/>
            </a:endParaRPr>
          </a:p>
          <a:p>
            <a:pPr algn="r" rtl="1"/>
            <a:r>
              <a:rPr lang="fa-IR" dirty="0">
                <a:cs typeface="B Nazanin" panose="00000400000000000000" pitchFamily="2" charset="-78"/>
              </a:rPr>
              <a:t>اخیرا </a:t>
            </a:r>
            <a:r>
              <a:rPr lang="en-US" dirty="0">
                <a:cs typeface="B Nazanin" panose="00000400000000000000" pitchFamily="2" charset="-78"/>
              </a:rPr>
              <a:t> HF</a:t>
            </a:r>
            <a:r>
              <a:rPr lang="fa-IR" dirty="0">
                <a:cs typeface="B Nazanin" panose="00000400000000000000" pitchFamily="2" charset="-78"/>
              </a:rPr>
              <a:t>را بعنوان یک سندروم با افزایش حجم مایعات و یا گردش خون ناکافی بافتی مشخص می گردد</a:t>
            </a:r>
            <a:r>
              <a:rPr lang="fa-IR" dirty="0"/>
              <a:t>.</a:t>
            </a:r>
          </a:p>
          <a:p>
            <a:pPr algn="r" rtl="1"/>
            <a:endParaRPr lang="fa-IR" dirty="0"/>
          </a:p>
        </p:txBody>
      </p:sp>
      <p:pic>
        <p:nvPicPr>
          <p:cNvPr id="4" name="Picture 3">
            <a:extLst>
              <a:ext uri="{FF2B5EF4-FFF2-40B4-BE49-F238E27FC236}">
                <a16:creationId xmlns:a16="http://schemas.microsoft.com/office/drawing/2014/main" id="{4545C2B8-1DE8-4531-A22B-DAE0E6CE193B}"/>
              </a:ext>
            </a:extLst>
          </p:cNvPr>
          <p:cNvPicPr>
            <a:picLocks noChangeAspect="1"/>
          </p:cNvPicPr>
          <p:nvPr/>
        </p:nvPicPr>
        <p:blipFill>
          <a:blip r:embed="rId2"/>
          <a:stretch>
            <a:fillRect/>
          </a:stretch>
        </p:blipFill>
        <p:spPr>
          <a:xfrm>
            <a:off x="25355" y="1"/>
            <a:ext cx="2170381" cy="1355215"/>
          </a:xfrm>
          <a:prstGeom prst="rect">
            <a:avLst/>
          </a:prstGeom>
        </p:spPr>
      </p:pic>
    </p:spTree>
    <p:extLst>
      <p:ext uri="{BB962C8B-B14F-4D97-AF65-F5344CB8AC3E}">
        <p14:creationId xmlns:p14="http://schemas.microsoft.com/office/powerpoint/2010/main" val="1451753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DB9E6-7E6D-4E5A-844A-A3C67FB7AEBE}"/>
              </a:ext>
            </a:extLst>
          </p:cNvPr>
          <p:cNvSpPr>
            <a:spLocks noGrp="1"/>
          </p:cNvSpPr>
          <p:nvPr>
            <p:ph type="title"/>
          </p:nvPr>
        </p:nvSpPr>
        <p:spPr/>
        <p:txBody>
          <a:bodyPr/>
          <a:lstStyle/>
          <a:p>
            <a:r>
              <a:rPr lang="fa-IR" dirty="0">
                <a:cs typeface="B Nazanin" panose="00000400000000000000" pitchFamily="2" charset="-78"/>
              </a:rPr>
              <a:t>نارسایی قلبی </a:t>
            </a:r>
          </a:p>
        </p:txBody>
      </p:sp>
      <p:sp>
        <p:nvSpPr>
          <p:cNvPr id="3" name="Content Placeholder 2">
            <a:extLst>
              <a:ext uri="{FF2B5EF4-FFF2-40B4-BE49-F238E27FC236}">
                <a16:creationId xmlns:a16="http://schemas.microsoft.com/office/drawing/2014/main" id="{18F78EE9-50B2-4410-8CA6-E63A2FC728C4}"/>
              </a:ext>
            </a:extLst>
          </p:cNvPr>
          <p:cNvSpPr>
            <a:spLocks noGrp="1"/>
          </p:cNvSpPr>
          <p:nvPr>
            <p:ph idx="1"/>
          </p:nvPr>
        </p:nvSpPr>
        <p:spPr>
          <a:xfrm>
            <a:off x="3243887" y="1484784"/>
            <a:ext cx="5442913" cy="4392489"/>
          </a:xfrm>
        </p:spPr>
        <p:style>
          <a:lnRef idx="2">
            <a:schemeClr val="accent6"/>
          </a:lnRef>
          <a:fillRef idx="1">
            <a:schemeClr val="lt1"/>
          </a:fillRef>
          <a:effectRef idx="0">
            <a:schemeClr val="accent6"/>
          </a:effectRef>
          <a:fontRef idx="minor">
            <a:schemeClr val="dk1"/>
          </a:fontRef>
        </p:style>
        <p:txBody>
          <a:bodyPr/>
          <a:lstStyle/>
          <a:p>
            <a:pPr algn="r" rtl="1"/>
            <a:r>
              <a:rPr lang="en-US" dirty="0">
                <a:cs typeface="B Nazanin" panose="00000400000000000000" pitchFamily="2" charset="-78"/>
              </a:rPr>
              <a:t>Ejection Fraction (EF) </a:t>
            </a:r>
            <a:r>
              <a:rPr lang="fa-IR" dirty="0">
                <a:cs typeface="B Nazanin" panose="00000400000000000000" pitchFamily="2" charset="-78"/>
              </a:rPr>
              <a:t>   نمایانگر حجم خون تخلیه شده در هر انقباض از قلب خارج می شود.</a:t>
            </a:r>
          </a:p>
          <a:p>
            <a:pPr algn="r" rtl="1"/>
            <a:endParaRPr lang="en-US" dirty="0">
              <a:cs typeface="B Nazanin" panose="00000400000000000000" pitchFamily="2" charset="-78"/>
            </a:endParaRPr>
          </a:p>
          <a:p>
            <a:pPr algn="r" rtl="1"/>
            <a:r>
              <a:rPr lang="en-US" dirty="0">
                <a:cs typeface="B Nazanin" panose="00000400000000000000" pitchFamily="2" charset="-78"/>
              </a:rPr>
              <a:t>EF  </a:t>
            </a:r>
            <a:r>
              <a:rPr lang="fa-IR" dirty="0">
                <a:cs typeface="B Nazanin" panose="00000400000000000000" pitchFamily="2" charset="-78"/>
              </a:rPr>
              <a:t> طبیعی برابر با 55 تا 65  درصد حجم بطن هاست.</a:t>
            </a:r>
          </a:p>
        </p:txBody>
      </p:sp>
      <p:pic>
        <p:nvPicPr>
          <p:cNvPr id="4" name="Picture 3">
            <a:extLst>
              <a:ext uri="{FF2B5EF4-FFF2-40B4-BE49-F238E27FC236}">
                <a16:creationId xmlns:a16="http://schemas.microsoft.com/office/drawing/2014/main" id="{56859C7E-B477-4C14-A9F4-59CC87EE9D18}"/>
              </a:ext>
            </a:extLst>
          </p:cNvPr>
          <p:cNvPicPr>
            <a:picLocks noChangeAspect="1"/>
          </p:cNvPicPr>
          <p:nvPr/>
        </p:nvPicPr>
        <p:blipFill>
          <a:blip r:embed="rId2"/>
          <a:stretch>
            <a:fillRect/>
          </a:stretch>
        </p:blipFill>
        <p:spPr>
          <a:xfrm>
            <a:off x="457200" y="1484784"/>
            <a:ext cx="2786687" cy="4392488"/>
          </a:xfrm>
          <a:prstGeom prst="rect">
            <a:avLst/>
          </a:prstGeom>
        </p:spPr>
      </p:pic>
    </p:spTree>
    <p:extLst>
      <p:ext uri="{BB962C8B-B14F-4D97-AF65-F5344CB8AC3E}">
        <p14:creationId xmlns:p14="http://schemas.microsoft.com/office/powerpoint/2010/main" val="1257592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4818-193E-4CE1-96E4-4DC2E486279B}"/>
              </a:ext>
            </a:extLst>
          </p:cNvPr>
          <p:cNvSpPr>
            <a:spLocks noGrp="1"/>
          </p:cNvSpPr>
          <p:nvPr>
            <p:ph type="title"/>
          </p:nvPr>
        </p:nvSpPr>
        <p:spPr/>
        <p:txBody>
          <a:bodyPr/>
          <a:lstStyle/>
          <a:p>
            <a:r>
              <a:rPr lang="fa-IR" dirty="0">
                <a:cs typeface="B Nazanin" panose="00000400000000000000" pitchFamily="2" charset="-78"/>
              </a:rPr>
              <a:t>نارسایی مزمن قلبی</a:t>
            </a:r>
          </a:p>
        </p:txBody>
      </p:sp>
      <p:sp>
        <p:nvSpPr>
          <p:cNvPr id="3" name="Content Placeholder 2">
            <a:extLst>
              <a:ext uri="{FF2B5EF4-FFF2-40B4-BE49-F238E27FC236}">
                <a16:creationId xmlns:a16="http://schemas.microsoft.com/office/drawing/2014/main" id="{FC1BB9C4-81B7-4EDA-B3BB-EB31828D0331}"/>
              </a:ext>
            </a:extLst>
          </p:cNvPr>
          <p:cNvSpPr>
            <a:spLocks noGrp="1"/>
          </p:cNvSpPr>
          <p:nvPr>
            <p:ph idx="1"/>
          </p:nvPr>
        </p:nvSpPr>
        <p:spPr>
          <a:xfrm>
            <a:off x="3492929" y="1650914"/>
            <a:ext cx="5266928" cy="4430824"/>
          </a:xfrm>
        </p:spPr>
        <p:style>
          <a:lnRef idx="0">
            <a:schemeClr val="accent2"/>
          </a:lnRef>
          <a:fillRef idx="3">
            <a:schemeClr val="accent2"/>
          </a:fillRef>
          <a:effectRef idx="3">
            <a:schemeClr val="accent2"/>
          </a:effectRef>
          <a:fontRef idx="minor">
            <a:schemeClr val="lt1"/>
          </a:fontRef>
        </p:style>
        <p:txBody>
          <a:bodyPr>
            <a:normAutofit/>
          </a:bodyPr>
          <a:lstStyle/>
          <a:p>
            <a:pPr algn="r" rtl="1" eaLnBrk="1" hangingPunct="1">
              <a:lnSpc>
                <a:spcPct val="90000"/>
              </a:lnSpc>
              <a:buFont typeface="Wingdings 2" pitchFamily="18" charset="2"/>
              <a:buNone/>
            </a:pPr>
            <a:r>
              <a:rPr lang="fa-IR" altLang="en-US" sz="2800" b="1" dirty="0">
                <a:solidFill>
                  <a:srgbClr val="7030A0"/>
                </a:solidFill>
                <a:ea typeface="Majalla UI"/>
                <a:cs typeface="B Nazanin" pitchFamily="2" charset="-78"/>
              </a:rPr>
              <a:t>نکته :</a:t>
            </a:r>
            <a:endParaRPr lang="fa-IR" altLang="en-US" b="1" dirty="0">
              <a:solidFill>
                <a:srgbClr val="7030A0"/>
              </a:solidFill>
              <a:ea typeface="Majalla UI"/>
              <a:cs typeface="B Nazanin" pitchFamily="2" charset="-78"/>
            </a:endParaRPr>
          </a:p>
          <a:p>
            <a:pPr algn="r" rtl="1" eaLnBrk="1" hangingPunct="1">
              <a:lnSpc>
                <a:spcPct val="90000"/>
              </a:lnSpc>
            </a:pPr>
            <a:r>
              <a:rPr lang="en-US" altLang="en-US" dirty="0">
                <a:cs typeface="B Nazanin" pitchFamily="2" charset="-78"/>
              </a:rPr>
              <a:t>C.H.F</a:t>
            </a:r>
            <a:r>
              <a:rPr lang="fa-IR" altLang="en-US" dirty="0">
                <a:ea typeface="Majalla UI"/>
                <a:cs typeface="B Nazanin" pitchFamily="2" charset="-78"/>
              </a:rPr>
              <a:t> یک نمایش حاد </a:t>
            </a:r>
            <a:r>
              <a:rPr lang="en-US" altLang="en-US" dirty="0">
                <a:cs typeface="B Nazanin" pitchFamily="2" charset="-78"/>
              </a:rPr>
              <a:t>H.F</a:t>
            </a:r>
            <a:r>
              <a:rPr lang="fa-IR" altLang="en-US" dirty="0">
                <a:ea typeface="Majalla UI"/>
                <a:cs typeface="B Nazanin" pitchFamily="2" charset="-78"/>
              </a:rPr>
              <a:t> است.</a:t>
            </a:r>
          </a:p>
          <a:p>
            <a:pPr algn="r" rtl="1"/>
            <a:endParaRPr lang="fa-IR" dirty="0">
              <a:cs typeface="B Nazanin" panose="00000400000000000000" pitchFamily="2" charset="-78"/>
            </a:endParaRPr>
          </a:p>
          <a:p>
            <a:pPr algn="r" rtl="1"/>
            <a:r>
              <a:rPr lang="fa-IR" dirty="0">
                <a:cs typeface="B Nazanin" panose="00000400000000000000" pitchFamily="2" charset="-78"/>
              </a:rPr>
              <a:t>شیوع نارسایی قلبی با افزایش سن افزایش می یابد. بیشترین میزان شیوع آن در آمریکا در افراد بالا ۷۵ سال می باشد. نارسایی دومین علت شایع مراجعه به بیمارستان می باشد.</a:t>
            </a:r>
          </a:p>
        </p:txBody>
      </p:sp>
      <p:pic>
        <p:nvPicPr>
          <p:cNvPr id="4" name="Picture 3">
            <a:extLst>
              <a:ext uri="{FF2B5EF4-FFF2-40B4-BE49-F238E27FC236}">
                <a16:creationId xmlns:a16="http://schemas.microsoft.com/office/drawing/2014/main" id="{BFF7DDB4-BD82-4A5A-9533-1C873EFA9404}"/>
              </a:ext>
            </a:extLst>
          </p:cNvPr>
          <p:cNvPicPr>
            <a:picLocks noChangeAspect="1"/>
          </p:cNvPicPr>
          <p:nvPr/>
        </p:nvPicPr>
        <p:blipFill>
          <a:blip r:embed="rId2"/>
          <a:stretch>
            <a:fillRect/>
          </a:stretch>
        </p:blipFill>
        <p:spPr>
          <a:xfrm>
            <a:off x="0" y="1644625"/>
            <a:ext cx="3528223" cy="4437112"/>
          </a:xfrm>
          <a:prstGeom prst="rect">
            <a:avLst/>
          </a:prstGeom>
        </p:spPr>
      </p:pic>
    </p:spTree>
    <p:extLst>
      <p:ext uri="{BB962C8B-B14F-4D97-AF65-F5344CB8AC3E}">
        <p14:creationId xmlns:p14="http://schemas.microsoft.com/office/powerpoint/2010/main" val="2685041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pPr eaLnBrk="1" hangingPunct="1"/>
            <a:r>
              <a:rPr lang="fa-IR" altLang="en-US" dirty="0">
                <a:solidFill>
                  <a:srgbClr val="FF0000"/>
                </a:solidFill>
                <a:ea typeface="Majalla UI"/>
                <a:cs typeface="B Nazanin" pitchFamily="2" charset="-78"/>
              </a:rPr>
              <a:t>نارسایی قلب</a:t>
            </a:r>
          </a:p>
        </p:txBody>
      </p:sp>
      <p:sp>
        <p:nvSpPr>
          <p:cNvPr id="162819" name="Content Placeholder 2"/>
          <p:cNvSpPr>
            <a:spLocks noGrp="1"/>
          </p:cNvSpPr>
          <p:nvPr>
            <p:ph idx="1"/>
          </p:nvPr>
        </p:nvSpPr>
        <p:spPr>
          <a:xfrm>
            <a:off x="4067944" y="1959427"/>
            <a:ext cx="4618856" cy="3312369"/>
          </a:xfrm>
        </p:spPr>
        <p:txBody>
          <a:bodyPr>
            <a:normAutofit lnSpcReduction="10000"/>
          </a:bodyPr>
          <a:lstStyle/>
          <a:p>
            <a:pPr marL="0" indent="0" algn="r" rtl="1" eaLnBrk="1" hangingPunct="1">
              <a:lnSpc>
                <a:spcPct val="90000"/>
              </a:lnSpc>
              <a:buNone/>
            </a:pPr>
            <a:endParaRPr lang="fa-IR" altLang="en-US" dirty="0">
              <a:ea typeface="Majalla UI"/>
              <a:cs typeface="B Nazanin" pitchFamily="2" charset="-78"/>
            </a:endParaRPr>
          </a:p>
          <a:p>
            <a:pPr algn="r" rtl="1" eaLnBrk="1" hangingPunct="1">
              <a:lnSpc>
                <a:spcPct val="90000"/>
              </a:lnSpc>
              <a:buFont typeface="Wingdings 2" pitchFamily="18" charset="2"/>
              <a:buNone/>
            </a:pPr>
            <a:r>
              <a:rPr lang="fa-IR" altLang="en-US" sz="2800" b="1" dirty="0">
                <a:solidFill>
                  <a:srgbClr val="7030A0"/>
                </a:solidFill>
                <a:ea typeface="Majalla UI"/>
                <a:cs typeface="B Nazanin" pitchFamily="2" charset="-78"/>
              </a:rPr>
              <a:t>علت نارسایی قلب :</a:t>
            </a:r>
          </a:p>
          <a:p>
            <a:pPr algn="r" rtl="1" eaLnBrk="1" hangingPunct="1">
              <a:lnSpc>
                <a:spcPct val="90000"/>
              </a:lnSpc>
            </a:pPr>
            <a:r>
              <a:rPr lang="fa-IR" altLang="en-US" dirty="0">
                <a:ea typeface="Majalla UI"/>
                <a:cs typeface="B Nazanin" pitchFamily="2" charset="-78"/>
              </a:rPr>
              <a:t>گرفتگی عروق قلب ، فشار خون بالا ، سکته قلبی </a:t>
            </a:r>
          </a:p>
          <a:p>
            <a:pPr algn="r" rtl="1" eaLnBrk="1" hangingPunct="1">
              <a:lnSpc>
                <a:spcPct val="90000"/>
              </a:lnSpc>
            </a:pPr>
            <a:r>
              <a:rPr lang="fa-IR" altLang="en-US" dirty="0">
                <a:ea typeface="Majalla UI"/>
                <a:cs typeface="B Nazanin" pitchFamily="2" charset="-78"/>
              </a:rPr>
              <a:t>کاردیومیوپاتی ،اختلالات دریچه ،آترواسکلروز شریان های کرونر(علت اولیه </a:t>
            </a:r>
            <a:r>
              <a:rPr lang="en-US" altLang="en-US" dirty="0">
                <a:cs typeface="B Nazanin" pitchFamily="2" charset="-78"/>
              </a:rPr>
              <a:t>H.F</a:t>
            </a:r>
            <a:r>
              <a:rPr lang="fa-IR" altLang="en-US" dirty="0">
                <a:ea typeface="Majalla UI"/>
                <a:cs typeface="B Nazanin" pitchFamily="2" charset="-78"/>
              </a:rPr>
              <a:t> )</a:t>
            </a:r>
          </a:p>
        </p:txBody>
      </p:sp>
      <p:pic>
        <p:nvPicPr>
          <p:cNvPr id="5" name="Picture 4">
            <a:extLst>
              <a:ext uri="{FF2B5EF4-FFF2-40B4-BE49-F238E27FC236}">
                <a16:creationId xmlns:a16="http://schemas.microsoft.com/office/drawing/2014/main" id="{AFF65E80-B02A-46BF-8212-62AE3A902BB1}"/>
              </a:ext>
            </a:extLst>
          </p:cNvPr>
          <p:cNvPicPr>
            <a:picLocks noChangeAspect="1"/>
          </p:cNvPicPr>
          <p:nvPr/>
        </p:nvPicPr>
        <p:blipFill>
          <a:blip r:embed="rId3"/>
          <a:stretch>
            <a:fillRect/>
          </a:stretch>
        </p:blipFill>
        <p:spPr>
          <a:xfrm>
            <a:off x="31794" y="1959428"/>
            <a:ext cx="4036150" cy="3312368"/>
          </a:xfrm>
          <a:prstGeom prst="rect">
            <a:avLst/>
          </a:prstGeom>
        </p:spPr>
      </p:pic>
    </p:spTree>
    <p:extLst>
      <p:ext uri="{BB962C8B-B14F-4D97-AF65-F5344CB8AC3E}">
        <p14:creationId xmlns:p14="http://schemas.microsoft.com/office/powerpoint/2010/main" val="3531082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11190</TotalTime>
  <Words>2786</Words>
  <Application>Microsoft Office PowerPoint</Application>
  <PresentationFormat>On-screen Show (4:3)</PresentationFormat>
  <Paragraphs>380</Paragraphs>
  <Slides>52</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B Nazanin</vt:lpstr>
      <vt:lpstr>Calibri</vt:lpstr>
      <vt:lpstr>Courier New</vt:lpstr>
      <vt:lpstr>Nazanin</vt:lpstr>
      <vt:lpstr>Wingdings 2</vt:lpstr>
      <vt:lpstr>Office Theme</vt:lpstr>
      <vt:lpstr>PowerPoint Presentation</vt:lpstr>
      <vt:lpstr>آموزش به مددجو نارسایی قلبی  </vt:lpstr>
      <vt:lpstr>نارسایی قلبی </vt:lpstr>
      <vt:lpstr>تشریح کارکرد قلب عروق</vt:lpstr>
      <vt:lpstr>تشریح کارکرد قلب عروق</vt:lpstr>
      <vt:lpstr>نارسایی قلبی </vt:lpstr>
      <vt:lpstr>نارسایی قلبی </vt:lpstr>
      <vt:lpstr>نارسایی مزمن قلبی</vt:lpstr>
      <vt:lpstr>نارسایی قلب</vt:lpstr>
      <vt:lpstr>علت های نارسایی قلبی</vt:lpstr>
      <vt:lpstr>تقسیم بندی C.H.F بر اساس انجمن قلب نیویورک NYHA  </vt:lpstr>
      <vt:lpstr>PowerPoint Presentation</vt:lpstr>
      <vt:lpstr>تظاهرات بالینی </vt:lpstr>
      <vt:lpstr>تظاهرات بالینی </vt:lpstr>
      <vt:lpstr>PowerPoint Presentation</vt:lpstr>
      <vt:lpstr>تظاهرات بالینی </vt:lpstr>
      <vt:lpstr>نارسایی قلب</vt:lpstr>
      <vt:lpstr>نارسایی قلب</vt:lpstr>
      <vt:lpstr>نارسایی قلب</vt:lpstr>
      <vt:lpstr>نارسایی قلب</vt:lpstr>
      <vt:lpstr>نارسایی قلب</vt:lpstr>
      <vt:lpstr>PowerPoint Presentation</vt:lpstr>
      <vt:lpstr>نارسایی قلب</vt:lpstr>
      <vt:lpstr>PowerPoint Presentation</vt:lpstr>
      <vt:lpstr>داروهای نارسایی قلبی </vt:lpstr>
      <vt:lpstr>داروهای نارسایی قلبی </vt:lpstr>
      <vt:lpstr>نارسایی قلب</vt:lpstr>
      <vt:lpstr>نارسایی قلب</vt:lpstr>
      <vt:lpstr>نارسایی قلب</vt:lpstr>
      <vt:lpstr>نارسایی قلبی </vt:lpstr>
      <vt:lpstr>نارسایی قلب</vt:lpstr>
      <vt:lpstr>نارسایی قلب</vt:lpstr>
      <vt:lpstr>نارسایی قلب</vt:lpstr>
      <vt:lpstr>نارسایی قلبی </vt:lpstr>
      <vt:lpstr>سایر دارو های نارسایی قلبی  </vt:lpstr>
      <vt:lpstr>داروی ممنوع سالمندان</vt:lpstr>
      <vt:lpstr>آموزش های نارسایی قلبی </vt:lpstr>
      <vt:lpstr>نارسایی قلب</vt:lpstr>
      <vt:lpstr>نارسایی قلب</vt:lpstr>
      <vt:lpstr>نارسایی قلب</vt:lpstr>
      <vt:lpstr>نارسایی قلب</vt:lpstr>
      <vt:lpstr>نارسایی قلب</vt:lpstr>
      <vt:lpstr>نارسایی قلب</vt:lpstr>
      <vt:lpstr>عوارض نارسایی قلب</vt:lpstr>
      <vt:lpstr>عوارض نارسایی قلب</vt:lpstr>
      <vt:lpstr>عوارض نارسایی قلب</vt:lpstr>
      <vt:lpstr>عوارض نارسایی قلب</vt:lpstr>
      <vt:lpstr>عوارض نارسایی قلب</vt:lpstr>
      <vt:lpstr>عوارض نارسایی قلب</vt:lpstr>
      <vt:lpstr>عوارض نارسایی قلب</vt:lpstr>
      <vt:lpstr>عوارض نارسایی قلب</vt:lpstr>
      <vt:lpstr>از توجه شما بسیار متشکریم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dc:creator>
  <cp:lastModifiedBy>alirezasaberi3040@gmail.com</cp:lastModifiedBy>
  <cp:revision>77</cp:revision>
  <dcterms:created xsi:type="dcterms:W3CDTF">2020-06-01T10:58:30Z</dcterms:created>
  <dcterms:modified xsi:type="dcterms:W3CDTF">2024-06-10T09:35:48Z</dcterms:modified>
</cp:coreProperties>
</file>