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sldIdLst>
    <p:sldId id="287" r:id="rId3"/>
    <p:sldId id="292" r:id="rId4"/>
    <p:sldId id="289" r:id="rId5"/>
    <p:sldId id="290" r:id="rId6"/>
    <p:sldId id="291" r:id="rId7"/>
    <p:sldId id="294" r:id="rId8"/>
    <p:sldId id="295" r:id="rId9"/>
    <p:sldId id="296" r:id="rId10"/>
    <p:sldId id="297" r:id="rId11"/>
    <p:sldId id="301" r:id="rId12"/>
    <p:sldId id="302" r:id="rId13"/>
    <p:sldId id="298" r:id="rId14"/>
    <p:sldId id="304" r:id="rId15"/>
    <p:sldId id="305" r:id="rId16"/>
    <p:sldId id="306" r:id="rId17"/>
    <p:sldId id="300" r:id="rId18"/>
    <p:sldId id="307" r:id="rId19"/>
    <p:sldId id="308" r:id="rId20"/>
    <p:sldId id="309" r:id="rId21"/>
    <p:sldId id="310" r:id="rId22"/>
    <p:sldId id="311" r:id="rId23"/>
    <p:sldId id="312" r:id="rId24"/>
    <p:sldId id="313" r:id="rId25"/>
    <p:sldId id="314" r:id="rId26"/>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48" d="100"/>
          <a:sy n="48" d="100"/>
        </p:scale>
        <p:origin x="53" y="7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342DD354-1411-4FA7-8A63-D01CCABBD2E8}" type="datetimeFigureOut">
              <a:rPr lang="fa-IR" smtClean="0"/>
              <a:t>02/12/1445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288939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42DD354-1411-4FA7-8A63-D01CCABBD2E8}" type="datetimeFigureOut">
              <a:rPr lang="fa-IR" smtClean="0"/>
              <a:t>02/12/1445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411032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42DD354-1411-4FA7-8A63-D01CCABBD2E8}" type="datetimeFigureOut">
              <a:rPr lang="fa-IR" smtClean="0"/>
              <a:t>02/12/1445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145742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FE1F76-0593-45F1-A114-9D74D9BB0008}"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3656404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Titr" panose="00000700000000000000" pitchFamily="2" charset="-78"/>
              </a:defRPr>
            </a:lvl1pPr>
          </a:lstStyle>
          <a:p>
            <a:r>
              <a:rPr lang="en-US" dirty="0"/>
              <a:t>Click to edit Master title style</a:t>
            </a:r>
          </a:p>
        </p:txBody>
      </p:sp>
      <p:sp>
        <p:nvSpPr>
          <p:cNvPr id="3" name="Content Placeholder 2"/>
          <p:cNvSpPr>
            <a:spLocks noGrp="1"/>
          </p:cNvSpPr>
          <p:nvPr>
            <p:ph idx="1"/>
          </p:nvPr>
        </p:nvSpPr>
        <p:spPr/>
        <p:txBody>
          <a:bodyPr/>
          <a:lstStyle>
            <a:lvl1pPr>
              <a:defRPr>
                <a:cs typeface="B Traffic" panose="00000400000000000000" pitchFamily="2" charset="-78"/>
              </a:defRPr>
            </a:lvl1pPr>
            <a:lvl2pPr>
              <a:defRPr>
                <a:cs typeface="B Traffic" panose="00000400000000000000" pitchFamily="2" charset="-78"/>
              </a:defRPr>
            </a:lvl2pPr>
            <a:lvl3pPr>
              <a:defRPr>
                <a:cs typeface="B Traffic" panose="00000400000000000000" pitchFamily="2" charset="-78"/>
              </a:defRPr>
            </a:lvl3pPr>
            <a:lvl4pPr>
              <a:defRPr>
                <a:cs typeface="B Traffic" panose="00000400000000000000" pitchFamily="2" charset="-78"/>
              </a:defRPr>
            </a:lvl4pPr>
            <a:lvl5pPr>
              <a:defRPr>
                <a:cs typeface="B Traffic"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CFE1F76-0593-45F1-A114-9D74D9BB0008}"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3002617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E1F76-0593-45F1-A114-9D74D9BB0008}"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4043369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FE1F76-0593-45F1-A114-9D74D9BB0008}"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867251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FE1F76-0593-45F1-A114-9D74D9BB0008}" type="datetimeFigureOut">
              <a:rPr lang="en-US" smtClean="0"/>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4149089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FE1F76-0593-45F1-A114-9D74D9BB0008}" type="datetimeFigureOut">
              <a:rPr lang="en-US" smtClean="0"/>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3993813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E1F76-0593-45F1-A114-9D74D9BB0008}" type="datetimeFigureOut">
              <a:rPr lang="en-US" smtClean="0"/>
              <a:t>6/8/2024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1817002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FE1F76-0593-45F1-A114-9D74D9BB0008}"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2401535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42DD354-1411-4FA7-8A63-D01CCABBD2E8}" type="datetimeFigureOut">
              <a:rPr lang="fa-IR" smtClean="0"/>
              <a:t>02/12/1445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284017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FE1F76-0593-45F1-A114-9D74D9BB0008}"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3088353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E1F76-0593-45F1-A114-9D74D9BB0008}"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1146489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E1F76-0593-45F1-A114-9D74D9BB0008}"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DEC7-8E2A-4452-B5D6-F85132C1575E}" type="slidenum">
              <a:rPr lang="en-US" smtClean="0"/>
              <a:t>‹#›</a:t>
            </a:fld>
            <a:endParaRPr lang="en-US"/>
          </a:p>
        </p:txBody>
      </p:sp>
    </p:spTree>
    <p:extLst>
      <p:ext uri="{BB962C8B-B14F-4D97-AF65-F5344CB8AC3E}">
        <p14:creationId xmlns:p14="http://schemas.microsoft.com/office/powerpoint/2010/main" val="216760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DD354-1411-4FA7-8A63-D01CCABBD2E8}" type="datetimeFigureOut">
              <a:rPr lang="fa-IR" smtClean="0"/>
              <a:t>02/12/1445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2241036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342DD354-1411-4FA7-8A63-D01CCABBD2E8}" type="datetimeFigureOut">
              <a:rPr lang="fa-IR" smtClean="0"/>
              <a:t>02/12/1445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355244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342DD354-1411-4FA7-8A63-D01CCABBD2E8}" type="datetimeFigureOut">
              <a:rPr lang="fa-IR" smtClean="0"/>
              <a:t>02/12/1445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73009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42DD354-1411-4FA7-8A63-D01CCABBD2E8}" type="datetimeFigureOut">
              <a:rPr lang="fa-IR" smtClean="0"/>
              <a:t>02/12/1445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3107307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DD354-1411-4FA7-8A63-D01CCABBD2E8}" type="datetimeFigureOut">
              <a:rPr lang="fa-IR" smtClean="0"/>
              <a:t>02/12/1445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104845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DD354-1411-4FA7-8A63-D01CCABBD2E8}" type="datetimeFigureOut">
              <a:rPr lang="fa-IR" smtClean="0"/>
              <a:t>02/12/1445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391698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DD354-1411-4FA7-8A63-D01CCABBD2E8}" type="datetimeFigureOut">
              <a:rPr lang="fa-IR" smtClean="0"/>
              <a:t>02/12/1445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3C8A72-3CCD-4AD3-8ABF-0AE161B692F9}" type="slidenum">
              <a:rPr lang="fa-IR" smtClean="0"/>
              <a:t>‹#›</a:t>
            </a:fld>
            <a:endParaRPr lang="fa-IR"/>
          </a:p>
        </p:txBody>
      </p:sp>
    </p:spTree>
    <p:extLst>
      <p:ext uri="{BB962C8B-B14F-4D97-AF65-F5344CB8AC3E}">
        <p14:creationId xmlns:p14="http://schemas.microsoft.com/office/powerpoint/2010/main" val="339667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dirty="0"/>
              <a:t>Click to edit Master title style</a:t>
            </a:r>
            <a:endParaRPr lang="fa-IR"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42DD354-1411-4FA7-8A63-D01CCABBD2E8}" type="datetimeFigureOut">
              <a:rPr lang="fa-IR" smtClean="0"/>
              <a:t>02/12/1445</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C3C8A72-3CCD-4AD3-8ABF-0AE161B692F9}" type="slidenum">
              <a:rPr lang="fa-IR" smtClean="0"/>
              <a:t>‹#›</a:t>
            </a:fld>
            <a:endParaRPr lang="fa-IR"/>
          </a:p>
        </p:txBody>
      </p:sp>
    </p:spTree>
    <p:extLst>
      <p:ext uri="{BB962C8B-B14F-4D97-AF65-F5344CB8AC3E}">
        <p14:creationId xmlns:p14="http://schemas.microsoft.com/office/powerpoint/2010/main" val="1759663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B Titr" panose="00000700000000000000" pitchFamily="2" charset="-78"/>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B Traffic" panose="00000400000000000000" pitchFamily="2" charset="-78"/>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B Traffic" panose="00000400000000000000" pitchFamily="2" charset="-78"/>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B Traffic" panose="00000400000000000000" pitchFamily="2" charset="-78"/>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Traffic" panose="00000400000000000000" pitchFamily="2" charset="-78"/>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B Traffic" panose="00000400000000000000" pitchFamily="2" charset="-78"/>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sharpenSoften amount="-10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E1F76-0593-45F1-A114-9D74D9BB0008}" type="datetimeFigureOut">
              <a:rPr lang="en-US" smtClean="0"/>
              <a:t>6/8/2024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DEC7-8E2A-4452-B5D6-F85132C1575E}" type="slidenum">
              <a:rPr lang="en-US" smtClean="0"/>
              <a:t>‹#›</a:t>
            </a:fld>
            <a:endParaRPr lang="en-US"/>
          </a:p>
        </p:txBody>
      </p:sp>
    </p:spTree>
    <p:extLst>
      <p:ext uri="{BB962C8B-B14F-4D97-AF65-F5344CB8AC3E}">
        <p14:creationId xmlns:p14="http://schemas.microsoft.com/office/powerpoint/2010/main" val="90864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B Titr" panose="00000700000000000000" pitchFamily="2" charset="-78"/>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B Traffic" panose="00000400000000000000" pitchFamily="2" charset="-78"/>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B Traffic" panose="00000400000000000000" pitchFamily="2" charset="-78"/>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B Traffic" panose="00000400000000000000" pitchFamily="2" charset="-78"/>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B Traffic" panose="00000400000000000000" pitchFamily="2" charset="-78"/>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B Traffic" panose="00000400000000000000" pitchFamily="2" charset="-7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6054" y="312980"/>
            <a:ext cx="1441450" cy="91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5E82D6-D958-4658-AEE8-E3C8AE8A4585}"/>
              </a:ext>
            </a:extLst>
          </p:cNvPr>
          <p:cNvPicPr>
            <a:picLocks noChangeAspect="1"/>
          </p:cNvPicPr>
          <p:nvPr/>
        </p:nvPicPr>
        <p:blipFill>
          <a:blip r:embed="rId3"/>
          <a:stretch>
            <a:fillRect/>
          </a:stretch>
        </p:blipFill>
        <p:spPr>
          <a:xfrm>
            <a:off x="2348947" y="0"/>
            <a:ext cx="9578010" cy="7183507"/>
          </a:xfrm>
          <a:prstGeom prst="rect">
            <a:avLst/>
          </a:prstGeom>
        </p:spPr>
      </p:pic>
    </p:spTree>
    <p:extLst>
      <p:ext uri="{BB962C8B-B14F-4D97-AF65-F5344CB8AC3E}">
        <p14:creationId xmlns:p14="http://schemas.microsoft.com/office/powerpoint/2010/main" val="189119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90BE-6811-4C07-9BAE-2B8892A3DD5B}"/>
              </a:ext>
            </a:extLst>
          </p:cNvPr>
          <p:cNvSpPr>
            <a:spLocks noGrp="1"/>
          </p:cNvSpPr>
          <p:nvPr>
            <p:ph type="title"/>
          </p:nvPr>
        </p:nvSpPr>
        <p:spPr/>
        <p:txBody>
          <a:bodyPr/>
          <a:lstStyle/>
          <a:p>
            <a:r>
              <a:rPr lang="fa-IR" dirty="0"/>
              <a:t>تهیه لیست داروها و زمان مصرف انها</a:t>
            </a:r>
          </a:p>
        </p:txBody>
      </p:sp>
      <p:sp>
        <p:nvSpPr>
          <p:cNvPr id="3" name="Content Placeholder 2">
            <a:extLst>
              <a:ext uri="{FF2B5EF4-FFF2-40B4-BE49-F238E27FC236}">
                <a16:creationId xmlns:a16="http://schemas.microsoft.com/office/drawing/2014/main" id="{381617A7-E79C-4AA4-BAB8-CB0487F5B019}"/>
              </a:ext>
            </a:extLst>
          </p:cNvPr>
          <p:cNvSpPr>
            <a:spLocks noGrp="1"/>
          </p:cNvSpPr>
          <p:nvPr>
            <p:ph idx="1"/>
          </p:nvPr>
        </p:nvSpPr>
        <p:spPr/>
        <p:txBody>
          <a:bodyPr>
            <a:normAutofit lnSpcReduction="10000"/>
          </a:bodyPr>
          <a:lstStyle/>
          <a:p>
            <a:pPr algn="r" rtl="1"/>
            <a:r>
              <a:rPr lang="fa-IR" sz="3200" dirty="0">
                <a:latin typeface="Nazanin" panose="00000400000000000000" pitchFamily="2" charset="-78"/>
                <a:cs typeface="Nazanin" panose="00000400000000000000" pitchFamily="2" charset="-78"/>
              </a:rPr>
              <a:t>در یک لیست تمام داروهای مصرفی و زمان مصرف انها را در طول شبانه روز بنویسید.</a:t>
            </a:r>
          </a:p>
          <a:p>
            <a:pPr algn="r" rtl="1"/>
            <a:r>
              <a:rPr lang="fa-IR" sz="3200" dirty="0">
                <a:latin typeface="Nazanin" panose="00000400000000000000" pitchFamily="2" charset="-78"/>
                <a:cs typeface="Nazanin" panose="00000400000000000000" pitchFamily="2" charset="-78"/>
              </a:rPr>
              <a:t>این لیست می تواند هفتگی یا ماهیانه باشد</a:t>
            </a:r>
          </a:p>
          <a:p>
            <a:pPr algn="r" rtl="1"/>
            <a:r>
              <a:rPr lang="fa-IR" sz="3200" dirty="0">
                <a:latin typeface="Nazanin" panose="00000400000000000000" pitchFamily="2" charset="-78"/>
                <a:cs typeface="Nazanin" panose="00000400000000000000" pitchFamily="2" charset="-78"/>
              </a:rPr>
              <a:t>از این لیست چند کپی تهیه کنید</a:t>
            </a:r>
          </a:p>
          <a:p>
            <a:pPr algn="r" rtl="1"/>
            <a:r>
              <a:rPr lang="fa-IR" sz="3200" dirty="0">
                <a:latin typeface="Nazanin" panose="00000400000000000000" pitchFamily="2" charset="-78"/>
                <a:cs typeface="Nazanin" panose="00000400000000000000" pitchFamily="2" charset="-78"/>
              </a:rPr>
              <a:t>لیست را در منزل یا محل کار در معرض دید خود قرار دهید</a:t>
            </a:r>
          </a:p>
          <a:p>
            <a:pPr algn="r" rtl="1"/>
            <a:r>
              <a:rPr lang="fa-IR" sz="3200" dirty="0">
                <a:latin typeface="Nazanin" panose="00000400000000000000" pitchFamily="2" charset="-78"/>
                <a:cs typeface="Nazanin" panose="00000400000000000000" pitchFamily="2" charset="-78"/>
              </a:rPr>
              <a:t>تصویری از ان را در گوشی همراه خود ذخیره کنید.</a:t>
            </a:r>
          </a:p>
          <a:p>
            <a:pPr algn="r" rtl="1"/>
            <a:r>
              <a:rPr lang="fa-IR" sz="3200" dirty="0">
                <a:latin typeface="Nazanin" panose="00000400000000000000" pitchFamily="2" charset="-78"/>
                <a:cs typeface="Nazanin" panose="00000400000000000000" pitchFamily="2" charset="-78"/>
              </a:rPr>
              <a:t>هرگاه دارو را مصرف کردید در مقابل آن تیک بزنید</a:t>
            </a:r>
          </a:p>
          <a:p>
            <a:pPr algn="r" rtl="1"/>
            <a:r>
              <a:rPr lang="fa-IR" sz="3200" dirty="0">
                <a:latin typeface="Nazanin" panose="00000400000000000000" pitchFamily="2" charset="-78"/>
                <a:cs typeface="Nazanin" panose="00000400000000000000" pitchFamily="2" charset="-78"/>
              </a:rPr>
              <a:t>اگر مصرف دارو را فراموش کردید، در مقابل ان ضربدر قرمز بزنید </a:t>
            </a:r>
          </a:p>
          <a:p>
            <a:endParaRPr lang="fa-IR" dirty="0"/>
          </a:p>
        </p:txBody>
      </p:sp>
      <p:pic>
        <p:nvPicPr>
          <p:cNvPr id="4" name="Picture 3">
            <a:extLst>
              <a:ext uri="{FF2B5EF4-FFF2-40B4-BE49-F238E27FC236}">
                <a16:creationId xmlns:a16="http://schemas.microsoft.com/office/drawing/2014/main" id="{4AFD38FC-ECA9-4721-82BE-ADD1D24577B5}"/>
              </a:ext>
            </a:extLst>
          </p:cNvPr>
          <p:cNvPicPr>
            <a:picLocks noChangeAspect="1"/>
          </p:cNvPicPr>
          <p:nvPr/>
        </p:nvPicPr>
        <p:blipFill>
          <a:blip r:embed="rId2"/>
          <a:stretch>
            <a:fillRect/>
          </a:stretch>
        </p:blipFill>
        <p:spPr>
          <a:xfrm>
            <a:off x="252199" y="2390068"/>
            <a:ext cx="2820167" cy="2077864"/>
          </a:xfrm>
          <a:prstGeom prst="rect">
            <a:avLst/>
          </a:prstGeom>
        </p:spPr>
      </p:pic>
    </p:spTree>
    <p:extLst>
      <p:ext uri="{BB962C8B-B14F-4D97-AF65-F5344CB8AC3E}">
        <p14:creationId xmlns:p14="http://schemas.microsoft.com/office/powerpoint/2010/main" val="339295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94DD-585F-49DF-8667-8574BC73A77B}"/>
              </a:ext>
            </a:extLst>
          </p:cNvPr>
          <p:cNvSpPr>
            <a:spLocks noGrp="1"/>
          </p:cNvSpPr>
          <p:nvPr>
            <p:ph type="title"/>
          </p:nvPr>
        </p:nvSpPr>
        <p:spPr>
          <a:xfrm>
            <a:off x="7951304" y="1407698"/>
            <a:ext cx="3362739" cy="3869979"/>
          </a:xfrm>
        </p:spPr>
        <p:txBody>
          <a:bodyPr>
            <a:normAutofit/>
          </a:bodyPr>
          <a:lstStyle/>
          <a:p>
            <a:r>
              <a:rPr lang="fa-IR" dirty="0">
                <a:latin typeface="Nazanin" panose="00000400000000000000" pitchFamily="2" charset="-78"/>
                <a:cs typeface="B Titr" panose="00000700000000000000" pitchFamily="2" charset="-78"/>
              </a:rPr>
              <a:t>استفاده از </a:t>
            </a:r>
            <a:br>
              <a:rPr lang="fa-IR" dirty="0">
                <a:latin typeface="Nazanin" panose="00000400000000000000" pitchFamily="2" charset="-78"/>
                <a:cs typeface="B Titr" panose="00000700000000000000" pitchFamily="2" charset="-78"/>
              </a:rPr>
            </a:br>
            <a:r>
              <a:rPr lang="fa-IR" dirty="0">
                <a:latin typeface="Nazanin" panose="00000400000000000000" pitchFamily="2" charset="-78"/>
                <a:cs typeface="B Titr" panose="00000700000000000000" pitchFamily="2" charset="-78"/>
              </a:rPr>
              <a:t>یادآورها یا </a:t>
            </a:r>
            <a:br>
              <a:rPr lang="fa-IR" dirty="0">
                <a:latin typeface="Nazanin" panose="00000400000000000000" pitchFamily="2" charset="-78"/>
                <a:cs typeface="B Titr" panose="00000700000000000000" pitchFamily="2" charset="-78"/>
              </a:rPr>
            </a:br>
            <a:r>
              <a:rPr lang="en-US" dirty="0">
                <a:latin typeface="Nazanin" panose="00000400000000000000" pitchFamily="2" charset="-78"/>
                <a:cs typeface="B Titr" panose="00000700000000000000" pitchFamily="2" charset="-78"/>
              </a:rPr>
              <a:t>Reminder</a:t>
            </a:r>
            <a:endParaRPr lang="fa-IR" dirty="0">
              <a:cs typeface="B Titr" panose="00000700000000000000" pitchFamily="2" charset="-78"/>
            </a:endParaRPr>
          </a:p>
        </p:txBody>
      </p:sp>
      <p:pic>
        <p:nvPicPr>
          <p:cNvPr id="3" name="Picture 2">
            <a:extLst>
              <a:ext uri="{FF2B5EF4-FFF2-40B4-BE49-F238E27FC236}">
                <a16:creationId xmlns:a16="http://schemas.microsoft.com/office/drawing/2014/main" id="{EFA38ADF-CCAE-47DF-8A97-0EA9E4D35EB9}"/>
              </a:ext>
            </a:extLst>
          </p:cNvPr>
          <p:cNvPicPr>
            <a:picLocks noChangeAspect="1"/>
          </p:cNvPicPr>
          <p:nvPr/>
        </p:nvPicPr>
        <p:blipFill>
          <a:blip r:embed="rId2"/>
          <a:stretch>
            <a:fillRect/>
          </a:stretch>
        </p:blipFill>
        <p:spPr>
          <a:xfrm>
            <a:off x="1258295" y="1106556"/>
            <a:ext cx="5033175" cy="5033175"/>
          </a:xfrm>
          <a:prstGeom prst="rect">
            <a:avLst/>
          </a:prstGeom>
        </p:spPr>
      </p:pic>
    </p:spTree>
    <p:extLst>
      <p:ext uri="{BB962C8B-B14F-4D97-AF65-F5344CB8AC3E}">
        <p14:creationId xmlns:p14="http://schemas.microsoft.com/office/powerpoint/2010/main" val="427405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DFB2-FF37-4DFF-B054-DDCF4AC0DF4D}"/>
              </a:ext>
            </a:extLst>
          </p:cNvPr>
          <p:cNvSpPr>
            <a:spLocks noGrp="1"/>
          </p:cNvSpPr>
          <p:nvPr>
            <p:ph type="title"/>
          </p:nvPr>
        </p:nvSpPr>
        <p:spPr/>
        <p:txBody>
          <a:bodyPr/>
          <a:lstStyle/>
          <a:p>
            <a:r>
              <a:rPr lang="fa-IR" dirty="0">
                <a:latin typeface="Nazanin" panose="00000400000000000000" pitchFamily="2" charset="-78"/>
                <a:cs typeface="Nazanin" panose="00000400000000000000" pitchFamily="2" charset="-78"/>
              </a:rPr>
              <a:t>جعبه قرص یا پیل باکس</a:t>
            </a:r>
            <a:r>
              <a:rPr lang="en-US" dirty="0">
                <a:latin typeface="Nazanin" panose="00000400000000000000" pitchFamily="2" charset="-78"/>
                <a:cs typeface="Nazanin" panose="00000400000000000000" pitchFamily="2" charset="-78"/>
              </a:rPr>
              <a:t>Pill box</a:t>
            </a:r>
            <a:endParaRPr lang="fa-IR" dirty="0"/>
          </a:p>
        </p:txBody>
      </p:sp>
      <p:sp>
        <p:nvSpPr>
          <p:cNvPr id="3" name="Content Placeholder 2">
            <a:extLst>
              <a:ext uri="{FF2B5EF4-FFF2-40B4-BE49-F238E27FC236}">
                <a16:creationId xmlns:a16="http://schemas.microsoft.com/office/drawing/2014/main" id="{0709868A-1037-4301-B829-7A73A59CCDBD}"/>
              </a:ext>
            </a:extLst>
          </p:cNvPr>
          <p:cNvSpPr>
            <a:spLocks noGrp="1"/>
          </p:cNvSpPr>
          <p:nvPr>
            <p:ph idx="1"/>
          </p:nvPr>
        </p:nvSpPr>
        <p:spPr>
          <a:xfrm>
            <a:off x="4562060" y="1600201"/>
            <a:ext cx="7020339" cy="5337312"/>
          </a:xfrm>
        </p:spPr>
        <p:style>
          <a:lnRef idx="1">
            <a:schemeClr val="accent1"/>
          </a:lnRef>
          <a:fillRef idx="2">
            <a:schemeClr val="accent1"/>
          </a:fillRef>
          <a:effectRef idx="1">
            <a:schemeClr val="accent1"/>
          </a:effectRef>
          <a:fontRef idx="minor">
            <a:schemeClr val="dk1"/>
          </a:fontRef>
        </p:style>
        <p:txBody>
          <a:bodyPr>
            <a:normAutofit/>
          </a:bodyPr>
          <a:lstStyle/>
          <a:p>
            <a:pPr algn="r" rtl="1">
              <a:lnSpc>
                <a:spcPct val="150000"/>
              </a:lnSpc>
            </a:pPr>
            <a:r>
              <a:rPr lang="fa-IR" dirty="0">
                <a:latin typeface="Nazanin" panose="00000400000000000000" pitchFamily="2" charset="-78"/>
                <a:cs typeface="Nazanin" panose="00000400000000000000" pitchFamily="2" charset="-78"/>
              </a:rPr>
              <a:t>یک روش مقرون به صرفه و مناسب برای تضمین </a:t>
            </a:r>
            <a:r>
              <a:rPr lang="fa-IR" i="1" dirty="0">
                <a:solidFill>
                  <a:srgbClr val="FF0000"/>
                </a:solidFill>
                <a:latin typeface="Nazanin" panose="00000400000000000000" pitchFamily="2" charset="-78"/>
                <a:cs typeface="Nazanin" panose="00000400000000000000" pitchFamily="2" charset="-78"/>
              </a:rPr>
              <a:t>مصرف صحیح قرصها </a:t>
            </a:r>
            <a:r>
              <a:rPr lang="fa-IR" dirty="0">
                <a:latin typeface="Nazanin" panose="00000400000000000000" pitchFamily="2" charset="-78"/>
                <a:cs typeface="Nazanin" panose="00000400000000000000" pitchFamily="2" charset="-78"/>
              </a:rPr>
              <a:t>و </a:t>
            </a:r>
            <a:r>
              <a:rPr lang="fa-IR" i="1" dirty="0">
                <a:solidFill>
                  <a:srgbClr val="FF0000"/>
                </a:solidFill>
                <a:latin typeface="Nazanin" panose="00000400000000000000" pitchFamily="2" charset="-78"/>
                <a:cs typeface="Nazanin" panose="00000400000000000000" pitchFamily="2" charset="-78"/>
              </a:rPr>
              <a:t>جلوگیری از کم یا زیاد </a:t>
            </a:r>
            <a:r>
              <a:rPr lang="fa-IR" dirty="0">
                <a:latin typeface="Nazanin" panose="00000400000000000000" pitchFamily="2" charset="-78"/>
                <a:cs typeface="Nazanin" panose="00000400000000000000" pitchFamily="2" charset="-78"/>
              </a:rPr>
              <a:t>خوردن داروها توسط بیماران  و </a:t>
            </a:r>
            <a:r>
              <a:rPr lang="fa-IR" i="1" dirty="0">
                <a:solidFill>
                  <a:srgbClr val="FF0000"/>
                </a:solidFill>
                <a:latin typeface="Nazanin" panose="00000400000000000000" pitchFamily="2" charset="-78"/>
                <a:cs typeface="Nazanin" panose="00000400000000000000" pitchFamily="2" charset="-78"/>
              </a:rPr>
              <a:t>غلبه بر فراموشی </a:t>
            </a:r>
            <a:r>
              <a:rPr lang="fa-IR" dirty="0">
                <a:latin typeface="Nazanin" panose="00000400000000000000" pitchFamily="2" charset="-78"/>
                <a:cs typeface="Nazanin" panose="00000400000000000000" pitchFamily="2" charset="-78"/>
              </a:rPr>
              <a:t>هستند.</a:t>
            </a:r>
          </a:p>
          <a:p>
            <a:pPr algn="r" rtl="1">
              <a:lnSpc>
                <a:spcPct val="150000"/>
              </a:lnSpc>
            </a:pPr>
            <a:r>
              <a:rPr lang="fa-IR" dirty="0">
                <a:latin typeface="Nazanin" panose="00000400000000000000" pitchFamily="2" charset="-78"/>
                <a:cs typeface="Nazanin" panose="00000400000000000000" pitchFamily="2" charset="-78"/>
              </a:rPr>
              <a:t>جعبه قرص اجازه  می­دهد که افراد به ویژه سالمندان یک سبک زندگی مستقل داشته باشند. </a:t>
            </a:r>
          </a:p>
          <a:p>
            <a:endParaRPr lang="fa-IR" dirty="0"/>
          </a:p>
        </p:txBody>
      </p:sp>
      <p:pic>
        <p:nvPicPr>
          <p:cNvPr id="4" name="Picture 3">
            <a:extLst>
              <a:ext uri="{FF2B5EF4-FFF2-40B4-BE49-F238E27FC236}">
                <a16:creationId xmlns:a16="http://schemas.microsoft.com/office/drawing/2014/main" id="{98EDEF04-553F-423C-8A13-4F1EB7DF16E0}"/>
              </a:ext>
            </a:extLst>
          </p:cNvPr>
          <p:cNvPicPr>
            <a:picLocks noChangeAspect="1"/>
          </p:cNvPicPr>
          <p:nvPr/>
        </p:nvPicPr>
        <p:blipFill>
          <a:blip r:embed="rId2"/>
          <a:stretch>
            <a:fillRect/>
          </a:stretch>
        </p:blipFill>
        <p:spPr>
          <a:xfrm>
            <a:off x="0" y="3100760"/>
            <a:ext cx="4744953" cy="3160891"/>
          </a:xfrm>
          <a:prstGeom prst="rect">
            <a:avLst/>
          </a:prstGeom>
        </p:spPr>
      </p:pic>
    </p:spTree>
    <p:extLst>
      <p:ext uri="{BB962C8B-B14F-4D97-AF65-F5344CB8AC3E}">
        <p14:creationId xmlns:p14="http://schemas.microsoft.com/office/powerpoint/2010/main" val="673610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499B-B028-4217-934D-5475E96E733B}"/>
              </a:ext>
            </a:extLst>
          </p:cNvPr>
          <p:cNvSpPr>
            <a:spLocks noGrp="1"/>
          </p:cNvSpPr>
          <p:nvPr>
            <p:ph type="title"/>
          </p:nvPr>
        </p:nvSpPr>
        <p:spPr/>
        <p:txBody>
          <a:bodyPr>
            <a:normAutofit fontScale="90000"/>
          </a:bodyPr>
          <a:lstStyle/>
          <a:p>
            <a:r>
              <a:rPr lang="fa-IR" dirty="0"/>
              <a:t>در اینجا چند نوع از این ابزارمعرفی می­شود:</a:t>
            </a:r>
            <a:br>
              <a:rPr lang="fa-IR" dirty="0"/>
            </a:br>
            <a:endParaRPr lang="fa-IR" dirty="0"/>
          </a:p>
        </p:txBody>
      </p:sp>
      <p:sp>
        <p:nvSpPr>
          <p:cNvPr id="3" name="Text Placeholder 2">
            <a:extLst>
              <a:ext uri="{FF2B5EF4-FFF2-40B4-BE49-F238E27FC236}">
                <a16:creationId xmlns:a16="http://schemas.microsoft.com/office/drawing/2014/main" id="{1BE9360F-AE20-494F-A0E3-5C06A84CCE78}"/>
              </a:ext>
            </a:extLst>
          </p:cNvPr>
          <p:cNvSpPr>
            <a:spLocks noGrp="1"/>
          </p:cNvSpPr>
          <p:nvPr>
            <p:ph type="body" idx="1"/>
          </p:nvPr>
        </p:nvSpPr>
        <p:spPr/>
        <p:txBody>
          <a:bodyPr>
            <a:normAutofit fontScale="92500"/>
          </a:bodyPr>
          <a:lstStyle/>
          <a:p>
            <a:r>
              <a:rPr lang="fa-IR" b="1" dirty="0">
                <a:latin typeface="Nazanin" panose="00000400000000000000" pitchFamily="2" charset="-78"/>
                <a:cs typeface="Nazanin" panose="00000400000000000000" pitchFamily="2" charset="-78"/>
              </a:rPr>
              <a:t>دستگاه یادآور دارو تایمر دار قرص و دارو مدل کپسولی:</a:t>
            </a:r>
            <a:endParaRPr lang="fa-IR" dirty="0"/>
          </a:p>
        </p:txBody>
      </p:sp>
      <p:pic>
        <p:nvPicPr>
          <p:cNvPr id="9" name="Content Placeholder 8">
            <a:extLst>
              <a:ext uri="{FF2B5EF4-FFF2-40B4-BE49-F238E27FC236}">
                <a16:creationId xmlns:a16="http://schemas.microsoft.com/office/drawing/2014/main" id="{D0FBFF93-0BBF-41A4-9E60-F33BBDACF307}"/>
              </a:ext>
            </a:extLst>
          </p:cNvPr>
          <p:cNvPicPr>
            <a:picLocks noGrp="1" noChangeAspect="1"/>
          </p:cNvPicPr>
          <p:nvPr>
            <p:ph sz="half" idx="2"/>
          </p:nvPr>
        </p:nvPicPr>
        <p:blipFill>
          <a:blip r:embed="rId2"/>
          <a:stretch>
            <a:fillRect/>
          </a:stretch>
        </p:blipFill>
        <p:spPr>
          <a:xfrm>
            <a:off x="1211168" y="2593342"/>
            <a:ext cx="4021770" cy="3279582"/>
          </a:xfrm>
          <a:prstGeom prst="rect">
            <a:avLst/>
          </a:prstGeom>
        </p:spPr>
      </p:pic>
      <p:sp>
        <p:nvSpPr>
          <p:cNvPr id="5" name="Text Placeholder 4">
            <a:extLst>
              <a:ext uri="{FF2B5EF4-FFF2-40B4-BE49-F238E27FC236}">
                <a16:creationId xmlns:a16="http://schemas.microsoft.com/office/drawing/2014/main" id="{E5916DBD-39A6-4C2C-9D52-6F439D1945D7}"/>
              </a:ext>
            </a:extLst>
          </p:cNvPr>
          <p:cNvSpPr>
            <a:spLocks noGrp="1"/>
          </p:cNvSpPr>
          <p:nvPr>
            <p:ph type="body" sz="quarter" idx="3"/>
          </p:nvPr>
        </p:nvSpPr>
        <p:spPr/>
        <p:txBody>
          <a:bodyPr>
            <a:normAutofit fontScale="92500"/>
          </a:bodyPr>
          <a:lstStyle/>
          <a:p>
            <a:pPr algn="r"/>
            <a:r>
              <a:rPr lang="fa-IR" dirty="0">
                <a:latin typeface="Nazanin" panose="00000400000000000000" pitchFamily="2" charset="-78"/>
                <a:cs typeface="Nazanin" panose="00000400000000000000"/>
              </a:rPr>
              <a:t>دستگاه یادآور دارو مدل 7 روز دیجیتالی</a:t>
            </a:r>
            <a:endParaRPr lang="fa-IR" dirty="0"/>
          </a:p>
        </p:txBody>
      </p:sp>
      <p:pic>
        <p:nvPicPr>
          <p:cNvPr id="8" name="Content Placeholder 7">
            <a:extLst>
              <a:ext uri="{FF2B5EF4-FFF2-40B4-BE49-F238E27FC236}">
                <a16:creationId xmlns:a16="http://schemas.microsoft.com/office/drawing/2014/main" id="{CD2957AF-9658-4CD3-95AA-7FF0BEEC9703}"/>
              </a:ext>
            </a:extLst>
          </p:cNvPr>
          <p:cNvPicPr>
            <a:picLocks noGrp="1" noChangeAspect="1"/>
          </p:cNvPicPr>
          <p:nvPr>
            <p:ph sz="quarter" idx="4"/>
          </p:nvPr>
        </p:nvPicPr>
        <p:blipFill>
          <a:blip r:embed="rId3"/>
          <a:stretch>
            <a:fillRect/>
          </a:stretch>
        </p:blipFill>
        <p:spPr>
          <a:xfrm>
            <a:off x="6192838" y="2555790"/>
            <a:ext cx="5573582" cy="3298358"/>
          </a:xfrm>
          <a:prstGeom prst="rect">
            <a:avLst/>
          </a:prstGeom>
        </p:spPr>
      </p:pic>
      <p:pic>
        <p:nvPicPr>
          <p:cNvPr id="7" name="Picture 6">
            <a:extLst>
              <a:ext uri="{FF2B5EF4-FFF2-40B4-BE49-F238E27FC236}">
                <a16:creationId xmlns:a16="http://schemas.microsoft.com/office/drawing/2014/main" id="{B1A2BB3C-56D3-4228-9878-4A0E58B4B476}"/>
              </a:ext>
            </a:extLst>
          </p:cNvPr>
          <p:cNvPicPr>
            <a:picLocks noChangeAspect="1"/>
          </p:cNvPicPr>
          <p:nvPr/>
        </p:nvPicPr>
        <p:blipFill>
          <a:blip r:embed="rId4"/>
          <a:stretch>
            <a:fillRect/>
          </a:stretch>
        </p:blipFill>
        <p:spPr>
          <a:xfrm>
            <a:off x="0" y="-1"/>
            <a:ext cx="2370908" cy="1142999"/>
          </a:xfrm>
          <a:prstGeom prst="rect">
            <a:avLst/>
          </a:prstGeom>
        </p:spPr>
      </p:pic>
    </p:spTree>
    <p:extLst>
      <p:ext uri="{BB962C8B-B14F-4D97-AF65-F5344CB8AC3E}">
        <p14:creationId xmlns:p14="http://schemas.microsoft.com/office/powerpoint/2010/main" val="1930457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B444-8B02-4548-8DF1-030AB6508C4B}"/>
              </a:ext>
            </a:extLst>
          </p:cNvPr>
          <p:cNvSpPr>
            <a:spLocks noGrp="1"/>
          </p:cNvSpPr>
          <p:nvPr>
            <p:ph type="title"/>
          </p:nvPr>
        </p:nvSpPr>
        <p:spPr/>
        <p:txBody>
          <a:bodyPr>
            <a:normAutofit fontScale="90000"/>
          </a:bodyPr>
          <a:lstStyle/>
          <a:p>
            <a:r>
              <a:rPr lang="fa-IR" dirty="0"/>
              <a:t>در اینجا چند نوع از این ابزارمعرفی می­شود:</a:t>
            </a:r>
            <a:br>
              <a:rPr lang="fa-IR" dirty="0"/>
            </a:br>
            <a:endParaRPr lang="fa-IR" dirty="0"/>
          </a:p>
        </p:txBody>
      </p:sp>
      <p:sp>
        <p:nvSpPr>
          <p:cNvPr id="3" name="Text Placeholder 2">
            <a:extLst>
              <a:ext uri="{FF2B5EF4-FFF2-40B4-BE49-F238E27FC236}">
                <a16:creationId xmlns:a16="http://schemas.microsoft.com/office/drawing/2014/main" id="{ADB276CB-8D49-463C-B1EC-98C976DEC068}"/>
              </a:ext>
            </a:extLst>
          </p:cNvPr>
          <p:cNvSpPr>
            <a:spLocks noGrp="1"/>
          </p:cNvSpPr>
          <p:nvPr>
            <p:ph type="body" idx="1"/>
          </p:nvPr>
        </p:nvSpPr>
        <p:spPr/>
        <p:txBody>
          <a:bodyPr/>
          <a:lstStyle/>
          <a:p>
            <a:pPr algn="r"/>
            <a:r>
              <a:rPr lang="fa-IR" dirty="0"/>
              <a:t>جعبه یادآور قرص روزانه</a:t>
            </a:r>
          </a:p>
        </p:txBody>
      </p:sp>
      <p:pic>
        <p:nvPicPr>
          <p:cNvPr id="8" name="Content Placeholder 7">
            <a:extLst>
              <a:ext uri="{FF2B5EF4-FFF2-40B4-BE49-F238E27FC236}">
                <a16:creationId xmlns:a16="http://schemas.microsoft.com/office/drawing/2014/main" id="{79FB24D3-4695-4DE2-865B-D952135F9813}"/>
              </a:ext>
            </a:extLst>
          </p:cNvPr>
          <p:cNvPicPr>
            <a:picLocks noGrp="1" noChangeAspect="1"/>
          </p:cNvPicPr>
          <p:nvPr>
            <p:ph sz="half" idx="2"/>
          </p:nvPr>
        </p:nvPicPr>
        <p:blipFill>
          <a:blip r:embed="rId2"/>
          <a:stretch>
            <a:fillRect/>
          </a:stretch>
        </p:blipFill>
        <p:spPr>
          <a:xfrm>
            <a:off x="609600" y="2846251"/>
            <a:ext cx="5386388" cy="2608535"/>
          </a:xfrm>
          <a:prstGeom prst="rect">
            <a:avLst/>
          </a:prstGeom>
        </p:spPr>
      </p:pic>
      <p:sp>
        <p:nvSpPr>
          <p:cNvPr id="5" name="Text Placeholder 4">
            <a:extLst>
              <a:ext uri="{FF2B5EF4-FFF2-40B4-BE49-F238E27FC236}">
                <a16:creationId xmlns:a16="http://schemas.microsoft.com/office/drawing/2014/main" id="{F2035C6E-54BD-492F-9F08-2A67F76B86CD}"/>
              </a:ext>
            </a:extLst>
          </p:cNvPr>
          <p:cNvSpPr>
            <a:spLocks noGrp="1"/>
          </p:cNvSpPr>
          <p:nvPr>
            <p:ph type="body" sz="quarter" idx="3"/>
          </p:nvPr>
        </p:nvSpPr>
        <p:spPr/>
        <p:txBody>
          <a:bodyPr/>
          <a:lstStyle/>
          <a:p>
            <a:pPr algn="r"/>
            <a:r>
              <a:rPr lang="fa-IR" b="1" dirty="0">
                <a:latin typeface="Nazanin" panose="00000400000000000000" pitchFamily="2" charset="-78"/>
                <a:cs typeface="Nazanin" panose="00000400000000000000" pitchFamily="2" charset="-78"/>
              </a:rPr>
              <a:t>*دستگاه یادآور دارو مدل مولتی آلارم</a:t>
            </a:r>
            <a:endParaRPr lang="fa-IR" dirty="0"/>
          </a:p>
        </p:txBody>
      </p:sp>
      <p:pic>
        <p:nvPicPr>
          <p:cNvPr id="7" name="Content Placeholder 6">
            <a:extLst>
              <a:ext uri="{FF2B5EF4-FFF2-40B4-BE49-F238E27FC236}">
                <a16:creationId xmlns:a16="http://schemas.microsoft.com/office/drawing/2014/main" id="{81192157-1362-476B-9680-7B1F423F29DB}"/>
              </a:ext>
            </a:extLst>
          </p:cNvPr>
          <p:cNvPicPr>
            <a:picLocks noGrp="1" noChangeAspect="1"/>
          </p:cNvPicPr>
          <p:nvPr>
            <p:ph sz="quarter" idx="4"/>
          </p:nvPr>
        </p:nvPicPr>
        <p:blipFill>
          <a:blip r:embed="rId3"/>
          <a:stretch>
            <a:fillRect/>
          </a:stretch>
        </p:blipFill>
        <p:spPr>
          <a:xfrm>
            <a:off x="6656289" y="2739172"/>
            <a:ext cx="4861901" cy="3075219"/>
          </a:xfrm>
          <a:prstGeom prst="rect">
            <a:avLst/>
          </a:prstGeom>
        </p:spPr>
      </p:pic>
    </p:spTree>
    <p:extLst>
      <p:ext uri="{BB962C8B-B14F-4D97-AF65-F5344CB8AC3E}">
        <p14:creationId xmlns:p14="http://schemas.microsoft.com/office/powerpoint/2010/main" val="216124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A3553-BF23-42BD-9547-165252C81F09}"/>
              </a:ext>
            </a:extLst>
          </p:cNvPr>
          <p:cNvSpPr>
            <a:spLocks noGrp="1"/>
          </p:cNvSpPr>
          <p:nvPr>
            <p:ph type="title"/>
          </p:nvPr>
        </p:nvSpPr>
        <p:spPr/>
        <p:txBody>
          <a:bodyPr>
            <a:normAutofit fontScale="90000"/>
          </a:bodyPr>
          <a:lstStyle/>
          <a:p>
            <a:r>
              <a:rPr lang="fa-IR" dirty="0"/>
              <a:t>در اینجا چند نوع از این ابزارمعرفی می­شود:</a:t>
            </a:r>
            <a:br>
              <a:rPr lang="fa-IR" dirty="0"/>
            </a:br>
            <a:endParaRPr lang="fa-IR" dirty="0"/>
          </a:p>
        </p:txBody>
      </p:sp>
      <p:sp>
        <p:nvSpPr>
          <p:cNvPr id="3" name="Text Placeholder 2">
            <a:extLst>
              <a:ext uri="{FF2B5EF4-FFF2-40B4-BE49-F238E27FC236}">
                <a16:creationId xmlns:a16="http://schemas.microsoft.com/office/drawing/2014/main" id="{B9F1BA06-1A80-4469-82F9-E659BFC5CFB7}"/>
              </a:ext>
            </a:extLst>
          </p:cNvPr>
          <p:cNvSpPr>
            <a:spLocks noGrp="1"/>
          </p:cNvSpPr>
          <p:nvPr>
            <p:ph type="body" idx="1"/>
          </p:nvPr>
        </p:nvSpPr>
        <p:spPr/>
        <p:txBody>
          <a:bodyPr/>
          <a:lstStyle/>
          <a:p>
            <a:pPr algn="r"/>
            <a:r>
              <a:rPr lang="fa-IR" b="1" dirty="0">
                <a:latin typeface="Nazanin" panose="00000400000000000000" pitchFamily="2" charset="-78"/>
                <a:cs typeface="Nazanin" panose="00000400000000000000" pitchFamily="2" charset="-78"/>
              </a:rPr>
              <a:t>جعبه یادآور قرص هفتگی 28 محفظه ای ساده</a:t>
            </a:r>
            <a:endParaRPr lang="fa-IR" dirty="0"/>
          </a:p>
        </p:txBody>
      </p:sp>
      <p:pic>
        <p:nvPicPr>
          <p:cNvPr id="8" name="Content Placeholder 7">
            <a:extLst>
              <a:ext uri="{FF2B5EF4-FFF2-40B4-BE49-F238E27FC236}">
                <a16:creationId xmlns:a16="http://schemas.microsoft.com/office/drawing/2014/main" id="{405C4914-73FA-4376-9C5D-2E2FA67C31A3}"/>
              </a:ext>
            </a:extLst>
          </p:cNvPr>
          <p:cNvPicPr>
            <a:picLocks noGrp="1" noChangeAspect="1"/>
          </p:cNvPicPr>
          <p:nvPr>
            <p:ph sz="half" idx="2"/>
          </p:nvPr>
        </p:nvPicPr>
        <p:blipFill>
          <a:blip r:embed="rId2"/>
          <a:stretch>
            <a:fillRect/>
          </a:stretch>
        </p:blipFill>
        <p:spPr>
          <a:xfrm>
            <a:off x="1324379" y="2174875"/>
            <a:ext cx="3956829" cy="3951288"/>
          </a:xfrm>
          <a:prstGeom prst="rect">
            <a:avLst/>
          </a:prstGeom>
        </p:spPr>
      </p:pic>
      <p:sp>
        <p:nvSpPr>
          <p:cNvPr id="5" name="Text Placeholder 4">
            <a:extLst>
              <a:ext uri="{FF2B5EF4-FFF2-40B4-BE49-F238E27FC236}">
                <a16:creationId xmlns:a16="http://schemas.microsoft.com/office/drawing/2014/main" id="{B3A530EA-8C39-4443-86EC-817826B6C32B}"/>
              </a:ext>
            </a:extLst>
          </p:cNvPr>
          <p:cNvSpPr>
            <a:spLocks noGrp="1"/>
          </p:cNvSpPr>
          <p:nvPr>
            <p:ph type="body" sz="quarter" idx="3"/>
          </p:nvPr>
        </p:nvSpPr>
        <p:spPr/>
        <p:txBody>
          <a:bodyPr/>
          <a:lstStyle/>
          <a:p>
            <a:pPr algn="r"/>
            <a:r>
              <a:rPr lang="fa-IR" dirty="0">
                <a:latin typeface="Nazanin" panose="00000400000000000000" pitchFamily="2" charset="-78"/>
                <a:cs typeface="Nazanin" panose="00000400000000000000" pitchFamily="2" charset="-78"/>
              </a:rPr>
              <a:t>جعبه یاد آور قرص هفتگی 7 محفظه ای</a:t>
            </a:r>
            <a:endParaRPr lang="fa-IR" dirty="0"/>
          </a:p>
        </p:txBody>
      </p:sp>
      <p:pic>
        <p:nvPicPr>
          <p:cNvPr id="7" name="Content Placeholder 6">
            <a:extLst>
              <a:ext uri="{FF2B5EF4-FFF2-40B4-BE49-F238E27FC236}">
                <a16:creationId xmlns:a16="http://schemas.microsoft.com/office/drawing/2014/main" id="{38EAB48F-CB9A-4925-81DE-C81274FF06D4}"/>
              </a:ext>
            </a:extLst>
          </p:cNvPr>
          <p:cNvPicPr>
            <a:picLocks noGrp="1" noChangeAspect="1"/>
          </p:cNvPicPr>
          <p:nvPr>
            <p:ph sz="quarter" idx="4"/>
          </p:nvPr>
        </p:nvPicPr>
        <p:blipFill>
          <a:blip r:embed="rId3"/>
          <a:stretch>
            <a:fillRect/>
          </a:stretch>
        </p:blipFill>
        <p:spPr>
          <a:xfrm>
            <a:off x="6192838" y="2226835"/>
            <a:ext cx="5389562" cy="3847368"/>
          </a:xfrm>
          <a:prstGeom prst="rect">
            <a:avLst/>
          </a:prstGeom>
        </p:spPr>
      </p:pic>
    </p:spTree>
    <p:extLst>
      <p:ext uri="{BB962C8B-B14F-4D97-AF65-F5344CB8AC3E}">
        <p14:creationId xmlns:p14="http://schemas.microsoft.com/office/powerpoint/2010/main" val="1033438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09EF-7B57-42D1-9497-22DA91362429}"/>
              </a:ext>
            </a:extLst>
          </p:cNvPr>
          <p:cNvSpPr>
            <a:spLocks noGrp="1"/>
          </p:cNvSpPr>
          <p:nvPr>
            <p:ph type="title"/>
          </p:nvPr>
        </p:nvSpPr>
        <p:spPr/>
        <p:txBody>
          <a:bodyPr/>
          <a:lstStyle/>
          <a:p>
            <a:r>
              <a:rPr lang="fa-IR" dirty="0"/>
              <a:t>نرم افزارهای یاداور دارو</a:t>
            </a:r>
          </a:p>
        </p:txBody>
      </p:sp>
      <p:pic>
        <p:nvPicPr>
          <p:cNvPr id="4" name="Content Placeholder 3">
            <a:extLst>
              <a:ext uri="{FF2B5EF4-FFF2-40B4-BE49-F238E27FC236}">
                <a16:creationId xmlns:a16="http://schemas.microsoft.com/office/drawing/2014/main" id="{BE7BBC04-8106-4CBE-814A-2F3897F18D65}"/>
              </a:ext>
            </a:extLst>
          </p:cNvPr>
          <p:cNvPicPr>
            <a:picLocks noGrp="1" noChangeAspect="1"/>
          </p:cNvPicPr>
          <p:nvPr>
            <p:ph idx="1"/>
          </p:nvPr>
        </p:nvPicPr>
        <p:blipFill>
          <a:blip r:embed="rId2"/>
          <a:stretch>
            <a:fillRect/>
          </a:stretch>
        </p:blipFill>
        <p:spPr>
          <a:xfrm>
            <a:off x="1881651" y="1325562"/>
            <a:ext cx="8683155" cy="52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916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E2D5-580B-4FA9-8199-4B6AE72E2E96}"/>
              </a:ext>
            </a:extLst>
          </p:cNvPr>
          <p:cNvSpPr>
            <a:spLocks noGrp="1"/>
          </p:cNvSpPr>
          <p:nvPr>
            <p:ph type="title"/>
          </p:nvPr>
        </p:nvSpPr>
        <p:spPr/>
        <p:txBody>
          <a:bodyPr/>
          <a:lstStyle/>
          <a:p>
            <a:r>
              <a:rPr lang="fa-IR" dirty="0"/>
              <a:t>نرم افزارهای یاداور دارو</a:t>
            </a:r>
          </a:p>
        </p:txBody>
      </p:sp>
      <p:sp>
        <p:nvSpPr>
          <p:cNvPr id="3" name="Content Placeholder 2">
            <a:extLst>
              <a:ext uri="{FF2B5EF4-FFF2-40B4-BE49-F238E27FC236}">
                <a16:creationId xmlns:a16="http://schemas.microsoft.com/office/drawing/2014/main" id="{3CEA4370-D112-4062-B46C-63B6598887E9}"/>
              </a:ext>
            </a:extLst>
          </p:cNvPr>
          <p:cNvSpPr>
            <a:spLocks noGrp="1"/>
          </p:cNvSpPr>
          <p:nvPr>
            <p:ph idx="1"/>
          </p:nvPr>
        </p:nvSpPr>
        <p:spPr/>
        <p:txBody>
          <a:bodyPr>
            <a:normAutofit fontScale="47500" lnSpcReduction="20000"/>
          </a:bodyPr>
          <a:lstStyle/>
          <a:p>
            <a:pPr algn="r" rtl="1">
              <a:lnSpc>
                <a:spcPct val="170000"/>
              </a:lnSpc>
            </a:pPr>
            <a:r>
              <a:rPr lang="fa-IR" sz="4200" dirty="0">
                <a:latin typeface="Nazanin" panose="00000400000000000000" pitchFamily="2" charset="-78"/>
                <a:cs typeface="Nazanin" panose="00000400000000000000" pitchFamily="2" charset="-78"/>
              </a:rPr>
              <a:t>همان گونه که اشاره شد یکی از مهمترین عوامل موثر در عدم پایبندی به رژیم دارویی، فراموشی مصرف دارو است.  </a:t>
            </a:r>
          </a:p>
          <a:p>
            <a:pPr marL="0" indent="0" algn="r" rtl="1">
              <a:lnSpc>
                <a:spcPct val="170000"/>
              </a:lnSpc>
              <a:buNone/>
            </a:pPr>
            <a:r>
              <a:rPr lang="fa-IR" sz="4200" dirty="0">
                <a:latin typeface="Nazanin" panose="00000400000000000000" pitchFamily="2" charset="-78"/>
                <a:cs typeface="Nazanin" panose="00000400000000000000" pitchFamily="2" charset="-78"/>
              </a:rPr>
              <a:t> با توجه به رواج استفاده از گوشی های تلفن همراه هوشمند و قابلیت های این  تکنولوژی، غلبه بر فراموشی و یادآوری مصرف دارو  هموار شده است.  دراین راستا، نرم افزار های یاداور دارو  برای ابزارهای الکترونیکی همچون گوشی های هوشمند و تبلت ها طراحی شده اند. </a:t>
            </a:r>
          </a:p>
          <a:p>
            <a:pPr marL="0" indent="0" algn="r" rtl="1">
              <a:lnSpc>
                <a:spcPct val="170000"/>
              </a:lnSpc>
              <a:buNone/>
            </a:pPr>
            <a:r>
              <a:rPr lang="fa-IR" sz="4200" dirty="0">
                <a:latin typeface="Nazanin" panose="00000400000000000000" pitchFamily="2" charset="-78"/>
                <a:cs typeface="Nazanin" panose="00000400000000000000" pitchFamily="2" charset="-78"/>
              </a:rPr>
              <a:t>مطالعات مختلف نشان داد ه اند که نرم افزار یادآور دارو مبتنی بر تلفن همراه، پایبندی به مصرف دارو را به طور معنی داری افزایش می دهد </a:t>
            </a:r>
          </a:p>
          <a:p>
            <a:pPr algn="r" rtl="1">
              <a:lnSpc>
                <a:spcPct val="170000"/>
              </a:lnSpc>
            </a:pPr>
            <a:r>
              <a:rPr lang="fa-IR" sz="4200" dirty="0">
                <a:latin typeface="Nazanin" panose="00000400000000000000" pitchFamily="2" charset="-78"/>
                <a:cs typeface="Nazanin" panose="00000400000000000000" pitchFamily="2" charset="-78"/>
              </a:rPr>
              <a:t>با این حال کیفیت، محتوا و عملکرد صدها نرم افزار مدیریت دارویی موجود در بازار بسیار </a:t>
            </a:r>
          </a:p>
          <a:p>
            <a:pPr algn="r" rtl="1">
              <a:lnSpc>
                <a:spcPct val="170000"/>
              </a:lnSpc>
            </a:pPr>
            <a:r>
              <a:rPr lang="fa-IR" sz="4200" dirty="0">
                <a:latin typeface="Nazanin" panose="00000400000000000000" pitchFamily="2" charset="-78"/>
                <a:cs typeface="Nazanin" panose="00000400000000000000" pitchFamily="2" charset="-78"/>
              </a:rPr>
              <a:t>متنوع است ونیاز است به منظور تعیین حداکثر قابلیت، کاربرد و مفید بودن آنها از نظر بالینی  پژوهش هایی انجام شود.</a:t>
            </a:r>
            <a:endParaRPr lang="en-US" sz="4200" dirty="0">
              <a:latin typeface="Nazanin" panose="00000400000000000000" pitchFamily="2" charset="-78"/>
              <a:cs typeface="Nazanin" panose="00000400000000000000" pitchFamily="2" charset="-78"/>
            </a:endParaRPr>
          </a:p>
          <a:p>
            <a:endParaRPr lang="fa-IR" dirty="0"/>
          </a:p>
        </p:txBody>
      </p:sp>
      <p:pic>
        <p:nvPicPr>
          <p:cNvPr id="4" name="Picture 3">
            <a:extLst>
              <a:ext uri="{FF2B5EF4-FFF2-40B4-BE49-F238E27FC236}">
                <a16:creationId xmlns:a16="http://schemas.microsoft.com/office/drawing/2014/main" id="{96D14BDF-F5AC-4570-8CDA-32863D73D6CA}"/>
              </a:ext>
            </a:extLst>
          </p:cNvPr>
          <p:cNvPicPr>
            <a:picLocks noChangeAspect="1"/>
          </p:cNvPicPr>
          <p:nvPr/>
        </p:nvPicPr>
        <p:blipFill>
          <a:blip r:embed="rId2"/>
          <a:stretch>
            <a:fillRect/>
          </a:stretch>
        </p:blipFill>
        <p:spPr>
          <a:xfrm>
            <a:off x="0" y="0"/>
            <a:ext cx="3031997" cy="1709530"/>
          </a:xfrm>
          <a:prstGeom prst="rect">
            <a:avLst/>
          </a:prstGeom>
        </p:spPr>
      </p:pic>
    </p:spTree>
    <p:extLst>
      <p:ext uri="{BB962C8B-B14F-4D97-AF65-F5344CB8AC3E}">
        <p14:creationId xmlns:p14="http://schemas.microsoft.com/office/powerpoint/2010/main" val="359436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F4C7-4E41-48C3-855F-82C2180D6357}"/>
              </a:ext>
            </a:extLst>
          </p:cNvPr>
          <p:cNvSpPr>
            <a:spLocks noGrp="1"/>
          </p:cNvSpPr>
          <p:nvPr>
            <p:ph type="title"/>
          </p:nvPr>
        </p:nvSpPr>
        <p:spPr/>
        <p:txBody>
          <a:bodyPr>
            <a:normAutofit fontScale="90000"/>
          </a:bodyPr>
          <a:lstStyle/>
          <a:p>
            <a:r>
              <a:rPr lang="fa-IR" sz="4400" dirty="0">
                <a:latin typeface="Nazanin" panose="00000400000000000000" pitchFamily="2" charset="-78"/>
                <a:cs typeface="Nazanin" panose="00000400000000000000" pitchFamily="2" charset="-78"/>
              </a:rPr>
              <a:t>معرفی یک نرم افزار ایرانی: دارویاب</a:t>
            </a:r>
            <a:br>
              <a:rPr lang="fa-IR" sz="4400" dirty="0"/>
            </a:br>
            <a:endParaRPr lang="fa-IR" dirty="0"/>
          </a:p>
        </p:txBody>
      </p:sp>
      <p:sp>
        <p:nvSpPr>
          <p:cNvPr id="3" name="Content Placeholder 2">
            <a:extLst>
              <a:ext uri="{FF2B5EF4-FFF2-40B4-BE49-F238E27FC236}">
                <a16:creationId xmlns:a16="http://schemas.microsoft.com/office/drawing/2014/main" id="{FA777455-87A5-4657-A0E1-97A1865F20EE}"/>
              </a:ext>
            </a:extLst>
          </p:cNvPr>
          <p:cNvSpPr>
            <a:spLocks noGrp="1"/>
          </p:cNvSpPr>
          <p:nvPr>
            <p:ph idx="1"/>
          </p:nvPr>
        </p:nvSpPr>
        <p:spPr>
          <a:xfrm>
            <a:off x="4731026" y="1600201"/>
            <a:ext cx="6851373" cy="5044836"/>
          </a:xfrm>
        </p:spPr>
        <p:txBody>
          <a:bodyPr>
            <a:normAutofit lnSpcReduction="10000"/>
          </a:bodyPr>
          <a:lstStyle/>
          <a:p>
            <a:pPr algn="r" rtl="1"/>
            <a:r>
              <a:rPr lang="fa-IR" dirty="0">
                <a:cs typeface="B Nazanin" panose="00000400000000000000" pitchFamily="2" charset="-78"/>
              </a:rPr>
              <a:t>دارویاب"  یک برنامه ارزان قیمت و آسان  برای یادآوری و مدیریت مصرف دارو است و نیازمند  ۸۶/۸ مگابایت حافظه است.  نرم افزار مذکور جزء نرم افزارهای پایه و کمتر تعاملی محسوب می شود.</a:t>
            </a:r>
          </a:p>
          <a:p>
            <a:pPr algn="r" rtl="1"/>
            <a:r>
              <a:rPr lang="fa-IR" dirty="0">
                <a:cs typeface="B Nazanin" panose="00000400000000000000" pitchFamily="2" charset="-78"/>
              </a:rPr>
              <a:t> تنظیمات برنامه شامل نام دارو، زمان ( تاریخ، روز ، ساعت و فواصل) مصرف دارو، دوز، احتیاطات لازم و نوع ملودی،  توسط بیمار انتخاب شده و در زمان تعیین شده با هشدار صوتی و پیام متنی شامل  نام دارو، زمان ( تاریخ، روز ، ساعت) و دوز دارو، مصرف دارو را به بیمار یادآوری می کند.</a:t>
            </a:r>
          </a:p>
          <a:p>
            <a:endParaRPr lang="fa-IR" dirty="0">
              <a:cs typeface="B Nazanin" panose="00000400000000000000" pitchFamily="2" charset="-78"/>
            </a:endParaRPr>
          </a:p>
        </p:txBody>
      </p:sp>
      <p:pic>
        <p:nvPicPr>
          <p:cNvPr id="4" name="Picture 3">
            <a:extLst>
              <a:ext uri="{FF2B5EF4-FFF2-40B4-BE49-F238E27FC236}">
                <a16:creationId xmlns:a16="http://schemas.microsoft.com/office/drawing/2014/main" id="{DEFB0990-E394-4C00-944C-DAB5DC3F2EAF}"/>
              </a:ext>
            </a:extLst>
          </p:cNvPr>
          <p:cNvPicPr>
            <a:picLocks noChangeAspect="1"/>
          </p:cNvPicPr>
          <p:nvPr/>
        </p:nvPicPr>
        <p:blipFill>
          <a:blip r:embed="rId2"/>
          <a:stretch>
            <a:fillRect/>
          </a:stretch>
        </p:blipFill>
        <p:spPr>
          <a:xfrm>
            <a:off x="844827" y="1600201"/>
            <a:ext cx="3257241" cy="5044836"/>
          </a:xfrm>
          <a:prstGeom prst="rect">
            <a:avLst/>
          </a:prstGeom>
        </p:spPr>
      </p:pic>
    </p:spTree>
    <p:extLst>
      <p:ext uri="{BB962C8B-B14F-4D97-AF65-F5344CB8AC3E}">
        <p14:creationId xmlns:p14="http://schemas.microsoft.com/office/powerpoint/2010/main" val="2180202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893E-CFCF-473E-ACC6-12415CD6FEC4}"/>
              </a:ext>
            </a:extLst>
          </p:cNvPr>
          <p:cNvSpPr>
            <a:spLocks noGrp="1"/>
          </p:cNvSpPr>
          <p:nvPr>
            <p:ph type="title"/>
          </p:nvPr>
        </p:nvSpPr>
        <p:spPr/>
        <p:txBody>
          <a:bodyPr>
            <a:normAutofit fontScale="90000"/>
          </a:bodyPr>
          <a:lstStyle/>
          <a:p>
            <a:r>
              <a:rPr lang="fa-IR" dirty="0"/>
              <a:t>معرفی یک نرم افزار ایرانی: دارویاب</a:t>
            </a:r>
            <a:br>
              <a:rPr lang="fa-IR" dirty="0"/>
            </a:br>
            <a:endParaRPr lang="fa-IR" dirty="0"/>
          </a:p>
        </p:txBody>
      </p:sp>
      <p:sp>
        <p:nvSpPr>
          <p:cNvPr id="3" name="Content Placeholder 2">
            <a:extLst>
              <a:ext uri="{FF2B5EF4-FFF2-40B4-BE49-F238E27FC236}">
                <a16:creationId xmlns:a16="http://schemas.microsoft.com/office/drawing/2014/main" id="{1B208C23-4C21-41E6-90FB-613BA6D20BC8}"/>
              </a:ext>
            </a:extLst>
          </p:cNvPr>
          <p:cNvSpPr>
            <a:spLocks noGrp="1"/>
          </p:cNvSpPr>
          <p:nvPr>
            <p:ph idx="1"/>
          </p:nvPr>
        </p:nvSpPr>
        <p:spPr>
          <a:xfrm>
            <a:off x="4244008" y="1600201"/>
            <a:ext cx="7338391" cy="4525963"/>
          </a:xfrm>
        </p:spPr>
        <p:txBody>
          <a:bodyPr/>
          <a:lstStyle/>
          <a:p>
            <a:pPr algn="r" rtl="1"/>
            <a:r>
              <a:rPr lang="fa-IR" dirty="0"/>
              <a:t>این برنامه همچنین حاوی اطلاعات دارویی داروهای ژنریک ، داروهای گیاهی و عوارض جانبی آنها می باشد.</a:t>
            </a:r>
          </a:p>
          <a:p>
            <a:pPr algn="r" rtl="1"/>
            <a:r>
              <a:rPr lang="fa-IR" dirty="0"/>
              <a:t>این نرم افزار از طریق «بازار » قابل دریافت و نصب بر روی گوشی است و به دو صورت رایگان و یا پرداخت هزینه قابل دانلود است. نسخه رایگان محدودیت های بیشتری دارد</a:t>
            </a:r>
          </a:p>
          <a:p>
            <a:endParaRPr lang="fa-IR" dirty="0"/>
          </a:p>
        </p:txBody>
      </p:sp>
      <p:pic>
        <p:nvPicPr>
          <p:cNvPr id="4" name="Picture 3">
            <a:extLst>
              <a:ext uri="{FF2B5EF4-FFF2-40B4-BE49-F238E27FC236}">
                <a16:creationId xmlns:a16="http://schemas.microsoft.com/office/drawing/2014/main" id="{B412E469-E76C-478B-9EE2-17C453EE4557}"/>
              </a:ext>
            </a:extLst>
          </p:cNvPr>
          <p:cNvPicPr>
            <a:picLocks noChangeAspect="1"/>
          </p:cNvPicPr>
          <p:nvPr/>
        </p:nvPicPr>
        <p:blipFill>
          <a:blip r:embed="rId2"/>
          <a:stretch>
            <a:fillRect/>
          </a:stretch>
        </p:blipFill>
        <p:spPr>
          <a:xfrm>
            <a:off x="465473" y="1817871"/>
            <a:ext cx="3778535" cy="3698141"/>
          </a:xfrm>
          <a:prstGeom prst="rect">
            <a:avLst/>
          </a:prstGeom>
        </p:spPr>
      </p:pic>
    </p:spTree>
    <p:extLst>
      <p:ext uri="{BB962C8B-B14F-4D97-AF65-F5344CB8AC3E}">
        <p14:creationId xmlns:p14="http://schemas.microsoft.com/office/powerpoint/2010/main" val="266659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A546-962E-4AF1-8E7F-3AA7676883D1}"/>
              </a:ext>
            </a:extLst>
          </p:cNvPr>
          <p:cNvSpPr>
            <a:spLocks noGrp="1"/>
          </p:cNvSpPr>
          <p:nvPr>
            <p:ph type="title"/>
          </p:nvPr>
        </p:nvSpPr>
        <p:spPr>
          <a:xfrm>
            <a:off x="1991544" y="1559244"/>
            <a:ext cx="7772400" cy="1362075"/>
          </a:xfrm>
        </p:spPr>
        <p:txBody>
          <a:bodyPr>
            <a:normAutofit fontScale="90000"/>
          </a:bodyPr>
          <a:lstStyle/>
          <a:p>
            <a:pPr algn="ctr"/>
            <a:r>
              <a:rPr lang="fa-IR" dirty="0">
                <a:cs typeface="B Nazanin" panose="00000400000000000000" pitchFamily="2" charset="-78"/>
              </a:rPr>
              <a:t>آموزش به مددجو نارسایی قلبی</a:t>
            </a:r>
            <a:br>
              <a:rPr lang="fa-IR" dirty="0">
                <a:cs typeface="B Nazanin" panose="00000400000000000000" pitchFamily="2" charset="-78"/>
              </a:rPr>
            </a:br>
            <a:r>
              <a:rPr lang="fa-IR" sz="3100" dirty="0">
                <a:solidFill>
                  <a:srgbClr val="FF0000"/>
                </a:solidFill>
                <a:cs typeface="B Nazanin" panose="00000400000000000000" pitchFamily="2" charset="-78"/>
              </a:rPr>
              <a:t>تبعیت دارویی</a:t>
            </a:r>
            <a:br>
              <a:rPr lang="fa-IR" dirty="0">
                <a:cs typeface="B Nazanin" panose="00000400000000000000" pitchFamily="2" charset="-78"/>
              </a:rPr>
            </a:br>
            <a:endParaRPr lang="fa-IR" dirty="0">
              <a:cs typeface="B Nazanin" panose="00000400000000000000" pitchFamily="2" charset="-78"/>
            </a:endParaRPr>
          </a:p>
        </p:txBody>
      </p:sp>
      <p:sp>
        <p:nvSpPr>
          <p:cNvPr id="3" name="Text Placeholder 2">
            <a:extLst>
              <a:ext uri="{FF2B5EF4-FFF2-40B4-BE49-F238E27FC236}">
                <a16:creationId xmlns:a16="http://schemas.microsoft.com/office/drawing/2014/main" id="{09407341-D1C0-4D4B-9CA7-50F18BAC0F3A}"/>
              </a:ext>
            </a:extLst>
          </p:cNvPr>
          <p:cNvSpPr>
            <a:spLocks noGrp="1"/>
          </p:cNvSpPr>
          <p:nvPr>
            <p:ph type="body" idx="1"/>
          </p:nvPr>
        </p:nvSpPr>
        <p:spPr/>
        <p:txBody>
          <a:bodyPr/>
          <a:lstStyle/>
          <a:p>
            <a:pPr algn="ctr"/>
            <a:br>
              <a:rPr lang="fa-IR" dirty="0">
                <a:cs typeface="B Nazanin" panose="00000400000000000000" pitchFamily="2" charset="-78"/>
              </a:rPr>
            </a:br>
            <a:r>
              <a:rPr lang="fa-IR" dirty="0">
                <a:cs typeface="B Nazanin" panose="00000400000000000000" pitchFamily="2" charset="-78"/>
              </a:rPr>
              <a:t>ارائه دهنده: </a:t>
            </a:r>
            <a:br>
              <a:rPr lang="fa-IR" dirty="0">
                <a:cs typeface="B Nazanin" panose="00000400000000000000" pitchFamily="2" charset="-78"/>
              </a:rPr>
            </a:br>
            <a:r>
              <a:rPr lang="fa-IR" dirty="0">
                <a:cs typeface="B Nazanin" panose="00000400000000000000" pitchFamily="2" charset="-78"/>
              </a:rPr>
              <a:t>علیرضا صابری علی آباد </a:t>
            </a:r>
            <a:br>
              <a:rPr lang="fa-IR" dirty="0">
                <a:cs typeface="B Nazanin" panose="00000400000000000000" pitchFamily="2" charset="-78"/>
              </a:rPr>
            </a:br>
            <a:endParaRPr lang="fa-IR" dirty="0">
              <a:cs typeface="B Nazanin" panose="00000400000000000000" pitchFamily="2" charset="-78"/>
            </a:endParaRPr>
          </a:p>
          <a:p>
            <a:pPr algn="ctr"/>
            <a:endParaRPr lang="fa-IR" dirty="0"/>
          </a:p>
        </p:txBody>
      </p:sp>
    </p:spTree>
    <p:extLst>
      <p:ext uri="{BB962C8B-B14F-4D97-AF65-F5344CB8AC3E}">
        <p14:creationId xmlns:p14="http://schemas.microsoft.com/office/powerpoint/2010/main" val="107477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6EB6-094B-4B23-B053-335A2B548396}"/>
              </a:ext>
            </a:extLst>
          </p:cNvPr>
          <p:cNvSpPr>
            <a:spLocks noGrp="1"/>
          </p:cNvSpPr>
          <p:nvPr>
            <p:ph type="title"/>
          </p:nvPr>
        </p:nvSpPr>
        <p:spPr/>
        <p:txBody>
          <a:bodyPr/>
          <a:lstStyle/>
          <a:p>
            <a:r>
              <a:rPr lang="fa-IR" dirty="0">
                <a:latin typeface="Nazanin" panose="00000400000000000000" pitchFamily="2" charset="-78"/>
                <a:cs typeface="Nazanin" panose="00000400000000000000" pitchFamily="2" charset="-78"/>
              </a:rPr>
              <a:t>ویژگی های نرم افزار "دارویاب" اندروید</a:t>
            </a:r>
            <a:endParaRPr lang="fa-IR" dirty="0"/>
          </a:p>
        </p:txBody>
      </p:sp>
      <p:sp>
        <p:nvSpPr>
          <p:cNvPr id="3" name="Content Placeholder 2">
            <a:extLst>
              <a:ext uri="{FF2B5EF4-FFF2-40B4-BE49-F238E27FC236}">
                <a16:creationId xmlns:a16="http://schemas.microsoft.com/office/drawing/2014/main" id="{265BE551-23AA-42D8-8361-B9263290F7BF}"/>
              </a:ext>
            </a:extLst>
          </p:cNvPr>
          <p:cNvSpPr>
            <a:spLocks noGrp="1"/>
          </p:cNvSpPr>
          <p:nvPr>
            <p:ph idx="1"/>
          </p:nvPr>
        </p:nvSpPr>
        <p:spPr/>
        <p:txBody>
          <a:bodyPr/>
          <a:lstStyle/>
          <a:p>
            <a:pPr lvl="0" algn="r" rtl="1"/>
            <a:r>
              <a:rPr lang="fa-IR" dirty="0">
                <a:latin typeface="Nazanin" panose="00000400000000000000" pitchFamily="2" charset="-78"/>
                <a:cs typeface="Nazanin" panose="00000400000000000000" pitchFamily="2" charset="-78"/>
              </a:rPr>
              <a:t>مسئولیت رسیدگی به یادآوری دارو</a:t>
            </a:r>
            <a:endParaRPr lang="en-US" dirty="0">
              <a:latin typeface="Nazanin" panose="00000400000000000000" pitchFamily="2" charset="-78"/>
              <a:cs typeface="Nazanin" panose="00000400000000000000" pitchFamily="2" charset="-78"/>
            </a:endParaRPr>
          </a:p>
          <a:p>
            <a:pPr lvl="0" algn="r" rtl="1"/>
            <a:r>
              <a:rPr lang="fa-IR" dirty="0">
                <a:latin typeface="Nazanin" panose="00000400000000000000" pitchFamily="2" charset="-78"/>
                <a:cs typeface="Nazanin" panose="00000400000000000000" pitchFamily="2" charset="-78"/>
              </a:rPr>
              <a:t>امکان یادآوری برای همه ایام هفته</a:t>
            </a:r>
            <a:endParaRPr lang="en-US" dirty="0">
              <a:latin typeface="Nazanin" panose="00000400000000000000" pitchFamily="2" charset="-78"/>
              <a:cs typeface="Nazanin" panose="00000400000000000000" pitchFamily="2" charset="-78"/>
            </a:endParaRPr>
          </a:p>
          <a:p>
            <a:pPr lvl="0" algn="r" rtl="1"/>
            <a:r>
              <a:rPr lang="fa-IR" dirty="0">
                <a:latin typeface="Nazanin" panose="00000400000000000000" pitchFamily="2" charset="-78"/>
                <a:cs typeface="Nazanin" panose="00000400000000000000" pitchFamily="2" charset="-78"/>
              </a:rPr>
              <a:t>امکان ثبت اطلاعات یادآوری </a:t>
            </a:r>
            <a:endParaRPr lang="en-US" dirty="0">
              <a:latin typeface="Nazanin" panose="00000400000000000000" pitchFamily="2" charset="-78"/>
              <a:cs typeface="Nazanin" panose="00000400000000000000" pitchFamily="2" charset="-78"/>
            </a:endParaRPr>
          </a:p>
          <a:p>
            <a:pPr lvl="0" algn="r" rtl="1"/>
            <a:r>
              <a:rPr lang="fa-IR" dirty="0">
                <a:latin typeface="Nazanin" panose="00000400000000000000" pitchFamily="2" charset="-78"/>
                <a:cs typeface="Nazanin" panose="00000400000000000000" pitchFamily="2" charset="-78"/>
              </a:rPr>
              <a:t>یادآوری مصرف به موقع دارو، حتی اگر دستگاه شما خاموش باشد</a:t>
            </a:r>
            <a:endParaRPr lang="en-US" dirty="0">
              <a:latin typeface="Nazanin" panose="00000400000000000000" pitchFamily="2" charset="-78"/>
              <a:cs typeface="Nazanin" panose="00000400000000000000" pitchFamily="2" charset="-78"/>
            </a:endParaRPr>
          </a:p>
          <a:p>
            <a:pPr lvl="0" algn="r" rtl="1"/>
            <a:r>
              <a:rPr lang="fa-IR" dirty="0">
                <a:latin typeface="Nazanin" panose="00000400000000000000" pitchFamily="2" charset="-78"/>
                <a:cs typeface="Nazanin" panose="00000400000000000000" pitchFamily="2" charset="-78"/>
              </a:rPr>
              <a:t>انتخاب ملودی یا لرزش برای یادآوری</a:t>
            </a:r>
            <a:endParaRPr lang="en-US" dirty="0">
              <a:latin typeface="Nazanin" panose="00000400000000000000" pitchFamily="2" charset="-78"/>
              <a:cs typeface="Nazanin" panose="00000400000000000000" pitchFamily="2" charset="-78"/>
            </a:endParaRPr>
          </a:p>
          <a:p>
            <a:pPr lvl="0" algn="r" rtl="1"/>
            <a:r>
              <a:rPr lang="fa-IR" dirty="0">
                <a:latin typeface="Nazanin" panose="00000400000000000000" pitchFamily="2" charset="-78"/>
                <a:cs typeface="Nazanin" panose="00000400000000000000" pitchFamily="2" charset="-78"/>
              </a:rPr>
              <a:t>انتخاب نوع ملودی</a:t>
            </a:r>
          </a:p>
          <a:p>
            <a:endParaRPr lang="fa-IR" dirty="0"/>
          </a:p>
        </p:txBody>
      </p:sp>
      <p:pic>
        <p:nvPicPr>
          <p:cNvPr id="4" name="Picture 3">
            <a:extLst>
              <a:ext uri="{FF2B5EF4-FFF2-40B4-BE49-F238E27FC236}">
                <a16:creationId xmlns:a16="http://schemas.microsoft.com/office/drawing/2014/main" id="{CF46A2E3-3333-408A-ACB9-1673888C0544}"/>
              </a:ext>
            </a:extLst>
          </p:cNvPr>
          <p:cNvPicPr>
            <a:picLocks noChangeAspect="1"/>
          </p:cNvPicPr>
          <p:nvPr/>
        </p:nvPicPr>
        <p:blipFill>
          <a:blip r:embed="rId2"/>
          <a:stretch>
            <a:fillRect/>
          </a:stretch>
        </p:blipFill>
        <p:spPr>
          <a:xfrm>
            <a:off x="338056" y="4005470"/>
            <a:ext cx="2892384" cy="2567953"/>
          </a:xfrm>
          <a:prstGeom prst="rect">
            <a:avLst/>
          </a:prstGeom>
        </p:spPr>
      </p:pic>
    </p:spTree>
    <p:extLst>
      <p:ext uri="{BB962C8B-B14F-4D97-AF65-F5344CB8AC3E}">
        <p14:creationId xmlns:p14="http://schemas.microsoft.com/office/powerpoint/2010/main" val="330336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9E5F-BB44-46E8-AA84-884500E27C41}"/>
              </a:ext>
            </a:extLst>
          </p:cNvPr>
          <p:cNvSpPr>
            <a:spLocks noGrp="1"/>
          </p:cNvSpPr>
          <p:nvPr>
            <p:ph type="title"/>
          </p:nvPr>
        </p:nvSpPr>
        <p:spPr/>
        <p:txBody>
          <a:bodyPr/>
          <a:lstStyle/>
          <a:p>
            <a:r>
              <a:rPr lang="fa-IR" dirty="0">
                <a:latin typeface="Nazanin" panose="00000400000000000000" pitchFamily="2" charset="-78"/>
                <a:cs typeface="Nazanin" panose="00000400000000000000" pitchFamily="2" charset="-78"/>
              </a:rPr>
              <a:t>قابلیتهای نرم افزار دارویاب</a:t>
            </a:r>
            <a:endParaRPr lang="fa-IR" dirty="0"/>
          </a:p>
        </p:txBody>
      </p:sp>
      <p:sp>
        <p:nvSpPr>
          <p:cNvPr id="3" name="Content Placeholder 2">
            <a:extLst>
              <a:ext uri="{FF2B5EF4-FFF2-40B4-BE49-F238E27FC236}">
                <a16:creationId xmlns:a16="http://schemas.microsoft.com/office/drawing/2014/main" id="{52D79344-85E2-4C51-BE59-364FDD2A3B86}"/>
              </a:ext>
            </a:extLst>
          </p:cNvPr>
          <p:cNvSpPr>
            <a:spLocks noGrp="1"/>
          </p:cNvSpPr>
          <p:nvPr>
            <p:ph idx="1"/>
          </p:nvPr>
        </p:nvSpPr>
        <p:spPr/>
        <p:txBody>
          <a:bodyPr>
            <a:normAutofit fontScale="92500" lnSpcReduction="20000"/>
          </a:bodyPr>
          <a:lstStyle/>
          <a:p>
            <a:pPr lvl="0" algn="r" rtl="1"/>
            <a:r>
              <a:rPr lang="ar-SA" dirty="0">
                <a:latin typeface="Nazanin" panose="00000400000000000000" pitchFamily="2" charset="-78"/>
                <a:cs typeface="Nazanin" panose="00000400000000000000" pitchFamily="2" charset="-78"/>
              </a:rPr>
              <a:t>قابلیت جستجوی فارسی و انگلیسی به طور همزمان</a:t>
            </a:r>
            <a:endParaRPr lang="fa-IR"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دسته بندی داروها </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قابلیت ثبت یادآور به تعداد دلخواه </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قابلیت ثبت یادآور در برخی روزهای خاص</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تغییر ساعت های یادآور به صورت اتوماتیک</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نمایش تاریخچه داروهای مصرف شده و امکان حذف آن ها</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قابلیت ثبت زنگ هشدار به صورت های متنوع </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قابلیت مشاهده تعداد نوبت مصرف شده برای هر دارو</a:t>
            </a:r>
            <a:endParaRPr lang="en-US" dirty="0">
              <a:latin typeface="Nazanin" panose="00000400000000000000" pitchFamily="2" charset="-78"/>
              <a:cs typeface="Nazanin" panose="00000400000000000000" pitchFamily="2" charset="-78"/>
            </a:endParaRPr>
          </a:p>
          <a:p>
            <a:pPr lvl="0" algn="r" rtl="1"/>
            <a:r>
              <a:rPr lang="ar-SA" dirty="0">
                <a:latin typeface="Nazanin" panose="00000400000000000000" pitchFamily="2" charset="-78"/>
                <a:cs typeface="Nazanin" panose="00000400000000000000" pitchFamily="2" charset="-78"/>
              </a:rPr>
              <a:t>مشاهده آخرین تاریخ مصرف دارو و تاریخ شروع بعد ار اتمام مدت مصرف</a:t>
            </a:r>
            <a:endParaRPr lang="en-US" dirty="0">
              <a:latin typeface="Nazanin" panose="00000400000000000000" pitchFamily="2" charset="-78"/>
              <a:cs typeface="Nazanin" panose="00000400000000000000" pitchFamily="2" charset="-78"/>
            </a:endParaRPr>
          </a:p>
          <a:p>
            <a:pPr lvl="0"/>
            <a:endParaRPr lang="ar-SA" dirty="0">
              <a:latin typeface="Nazanin" panose="00000400000000000000" pitchFamily="2" charset="-78"/>
              <a:cs typeface="Nazanin" panose="00000400000000000000" pitchFamily="2" charset="-78"/>
            </a:endParaRPr>
          </a:p>
        </p:txBody>
      </p:sp>
      <p:pic>
        <p:nvPicPr>
          <p:cNvPr id="4" name="Picture 3">
            <a:extLst>
              <a:ext uri="{FF2B5EF4-FFF2-40B4-BE49-F238E27FC236}">
                <a16:creationId xmlns:a16="http://schemas.microsoft.com/office/drawing/2014/main" id="{E1EC5BC5-E80D-454C-9B78-BBA9CAE9F5E8}"/>
              </a:ext>
            </a:extLst>
          </p:cNvPr>
          <p:cNvPicPr>
            <a:picLocks noChangeAspect="1"/>
          </p:cNvPicPr>
          <p:nvPr/>
        </p:nvPicPr>
        <p:blipFill>
          <a:blip r:embed="rId2"/>
          <a:stretch>
            <a:fillRect/>
          </a:stretch>
        </p:blipFill>
        <p:spPr>
          <a:xfrm>
            <a:off x="609600" y="731836"/>
            <a:ext cx="2020542" cy="4151799"/>
          </a:xfrm>
          <a:prstGeom prst="rect">
            <a:avLst/>
          </a:prstGeom>
        </p:spPr>
      </p:pic>
    </p:spTree>
    <p:extLst>
      <p:ext uri="{BB962C8B-B14F-4D97-AF65-F5344CB8AC3E}">
        <p14:creationId xmlns:p14="http://schemas.microsoft.com/office/powerpoint/2010/main" val="1298407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D672B-8807-497A-BF43-3B1CA16170FD}"/>
              </a:ext>
            </a:extLst>
          </p:cNvPr>
          <p:cNvSpPr>
            <a:spLocks noGrp="1"/>
          </p:cNvSpPr>
          <p:nvPr>
            <p:ph type="title"/>
          </p:nvPr>
        </p:nvSpPr>
        <p:spPr>
          <a:xfrm>
            <a:off x="5655364" y="274638"/>
            <a:ext cx="5927035" cy="1143000"/>
          </a:xfrm>
        </p:spPr>
        <p:txBody>
          <a:bodyPr/>
          <a:lstStyle/>
          <a:p>
            <a:r>
              <a:rPr lang="fa-IR" dirty="0"/>
              <a:t>حسگر بیولوژیک </a:t>
            </a:r>
          </a:p>
        </p:txBody>
      </p:sp>
      <p:sp>
        <p:nvSpPr>
          <p:cNvPr id="3" name="Content Placeholder 2">
            <a:extLst>
              <a:ext uri="{FF2B5EF4-FFF2-40B4-BE49-F238E27FC236}">
                <a16:creationId xmlns:a16="http://schemas.microsoft.com/office/drawing/2014/main" id="{E11AD681-B3E8-46C5-B02D-53220A1EFBEE}"/>
              </a:ext>
            </a:extLst>
          </p:cNvPr>
          <p:cNvSpPr>
            <a:spLocks noGrp="1"/>
          </p:cNvSpPr>
          <p:nvPr>
            <p:ph idx="1"/>
          </p:nvPr>
        </p:nvSpPr>
        <p:spPr>
          <a:xfrm>
            <a:off x="3578086" y="1600201"/>
            <a:ext cx="8004313" cy="4525963"/>
          </a:xfrm>
        </p:spPr>
        <p:txBody>
          <a:bodyPr>
            <a:normAutofit/>
          </a:bodyPr>
          <a:lstStyle/>
          <a:p>
            <a:pPr algn="r" rtl="1"/>
            <a:r>
              <a:rPr lang="fa-IR" sz="2400" dirty="0">
                <a:cs typeface="B Nazanin" panose="00000400000000000000" pitchFamily="2" charset="-78"/>
              </a:rPr>
              <a:t>عوارض ناشی از عدم تبعیت دارویی آنقدر مهم هستند  که پژوهشگران روز به روز روش های پیشرفته تری برا ی کمک به بهبود تبعیت دارویی راازمایش می کنند.</a:t>
            </a:r>
          </a:p>
          <a:p>
            <a:pPr algn="r" rtl="1"/>
            <a:r>
              <a:rPr lang="fa-IR" sz="2400" dirty="0">
                <a:cs typeface="B Nazanin" panose="00000400000000000000" pitchFamily="2" charset="-78"/>
              </a:rPr>
              <a:t>یکی از این روش ها استفاده از حسگر بیولوژیک است. </a:t>
            </a:r>
          </a:p>
          <a:p>
            <a:pPr algn="r" rtl="1"/>
            <a:r>
              <a:rPr lang="fa-IR" sz="2400" dirty="0">
                <a:cs typeface="B Nazanin" panose="00000400000000000000" pitchFamily="2" charset="-78"/>
              </a:rPr>
              <a:t> دریکی از انواع  این روش ، حسگر یا سنسور در داخل کپسولی جای می گیرد و دارو در داخل کپسول قرار داده می شود.</a:t>
            </a:r>
          </a:p>
          <a:p>
            <a:pPr algn="r" rtl="1"/>
            <a:r>
              <a:rPr lang="fa-IR" sz="2400" dirty="0">
                <a:cs typeface="B Nazanin" panose="00000400000000000000" pitchFamily="2" charset="-78"/>
              </a:rPr>
              <a:t>وقتی فرد دارو را مصرف می کند،این سنسور به یک پد پوستی که در ناحیه ساعد بیمار قرار دارد، پیامی ارسال می کند. </a:t>
            </a:r>
          </a:p>
          <a:p>
            <a:pPr algn="r" rtl="1"/>
            <a:r>
              <a:rPr lang="fa-IR" sz="2400" dirty="0">
                <a:cs typeface="B Nazanin" panose="00000400000000000000" pitchFamily="2" charset="-78"/>
              </a:rPr>
              <a:t>این پیام از طریق یک نرم افزار، به کامپیوتر واقع در مرکز درمانی یا گوشی هوشمند پزشک یا پرستارارسال می شود. بدین وسیله اطمینان حاصل می شود که فرد داروی خود را مصرف نموده است</a:t>
            </a:r>
            <a:r>
              <a:rPr lang="fa-IR" dirty="0"/>
              <a:t>.</a:t>
            </a:r>
          </a:p>
          <a:p>
            <a:endParaRPr lang="fa-IR" dirty="0"/>
          </a:p>
        </p:txBody>
      </p:sp>
      <p:pic>
        <p:nvPicPr>
          <p:cNvPr id="4" name="Picture 3">
            <a:extLst>
              <a:ext uri="{FF2B5EF4-FFF2-40B4-BE49-F238E27FC236}">
                <a16:creationId xmlns:a16="http://schemas.microsoft.com/office/drawing/2014/main" id="{1B25FF84-A398-48BC-9CA5-649E2D539E0E}"/>
              </a:ext>
            </a:extLst>
          </p:cNvPr>
          <p:cNvPicPr>
            <a:picLocks noChangeAspect="1"/>
          </p:cNvPicPr>
          <p:nvPr/>
        </p:nvPicPr>
        <p:blipFill>
          <a:blip r:embed="rId2"/>
          <a:stretch>
            <a:fillRect/>
          </a:stretch>
        </p:blipFill>
        <p:spPr>
          <a:xfrm>
            <a:off x="0" y="0"/>
            <a:ext cx="4748732" cy="1296063"/>
          </a:xfrm>
          <a:prstGeom prst="rect">
            <a:avLst/>
          </a:prstGeom>
        </p:spPr>
      </p:pic>
      <p:pic>
        <p:nvPicPr>
          <p:cNvPr id="5" name="Picture 4">
            <a:extLst>
              <a:ext uri="{FF2B5EF4-FFF2-40B4-BE49-F238E27FC236}">
                <a16:creationId xmlns:a16="http://schemas.microsoft.com/office/drawing/2014/main" id="{FDCEBE5C-6C3D-485D-A985-9270DB0F7ABE}"/>
              </a:ext>
            </a:extLst>
          </p:cNvPr>
          <p:cNvPicPr>
            <a:picLocks noChangeAspect="1"/>
          </p:cNvPicPr>
          <p:nvPr/>
        </p:nvPicPr>
        <p:blipFill>
          <a:blip r:embed="rId3"/>
          <a:stretch>
            <a:fillRect/>
          </a:stretch>
        </p:blipFill>
        <p:spPr>
          <a:xfrm>
            <a:off x="0" y="2417661"/>
            <a:ext cx="3273293" cy="2022678"/>
          </a:xfrm>
          <a:prstGeom prst="rect">
            <a:avLst/>
          </a:prstGeom>
        </p:spPr>
      </p:pic>
    </p:spTree>
    <p:extLst>
      <p:ext uri="{BB962C8B-B14F-4D97-AF65-F5344CB8AC3E}">
        <p14:creationId xmlns:p14="http://schemas.microsoft.com/office/powerpoint/2010/main" val="3685430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1B5-C720-487E-B211-567BBE9AB37F}"/>
              </a:ext>
            </a:extLst>
          </p:cNvPr>
          <p:cNvSpPr>
            <a:spLocks noGrp="1"/>
          </p:cNvSpPr>
          <p:nvPr>
            <p:ph type="title"/>
          </p:nvPr>
        </p:nvSpPr>
        <p:spPr/>
        <p:txBody>
          <a:bodyPr>
            <a:normAutofit fontScale="90000"/>
          </a:bodyPr>
          <a:lstStyle/>
          <a:p>
            <a:r>
              <a:rPr lang="fa-IR" dirty="0"/>
              <a:t>و اما انتخاب یک راهکار</a:t>
            </a:r>
            <a:br>
              <a:rPr lang="fa-IR" dirty="0"/>
            </a:br>
            <a:endParaRPr lang="fa-IR" dirty="0"/>
          </a:p>
        </p:txBody>
      </p:sp>
      <p:sp>
        <p:nvSpPr>
          <p:cNvPr id="3" name="Content Placeholder 2">
            <a:extLst>
              <a:ext uri="{FF2B5EF4-FFF2-40B4-BE49-F238E27FC236}">
                <a16:creationId xmlns:a16="http://schemas.microsoft.com/office/drawing/2014/main" id="{011D45E2-5036-417A-8AE9-077A717DF8CB}"/>
              </a:ext>
            </a:extLst>
          </p:cNvPr>
          <p:cNvSpPr>
            <a:spLocks noGrp="1"/>
          </p:cNvSpPr>
          <p:nvPr>
            <p:ph idx="1"/>
          </p:nvPr>
        </p:nvSpPr>
        <p:spPr>
          <a:xfrm>
            <a:off x="5790698" y="1600201"/>
            <a:ext cx="5791702" cy="4909929"/>
          </a:xfrm>
        </p:spPr>
        <p:txBody>
          <a:bodyPr>
            <a:normAutofit fontScale="92500" lnSpcReduction="10000"/>
          </a:bodyPr>
          <a:lstStyle/>
          <a:p>
            <a:pPr algn="r" rtl="1"/>
            <a:r>
              <a:rPr lang="fa-IR" dirty="0">
                <a:cs typeface="B Nazanin" panose="00000400000000000000" pitchFamily="2" charset="-78"/>
              </a:rPr>
              <a:t>از بین موارد گفته شده یکی از راهکارها را انتخاب نموده و به مدت سه ماه امتحان کنید </a:t>
            </a:r>
          </a:p>
          <a:p>
            <a:pPr algn="r" rtl="1"/>
            <a:r>
              <a:rPr lang="fa-IR" dirty="0">
                <a:cs typeface="B Nazanin" panose="00000400000000000000" pitchFamily="2" charset="-78"/>
              </a:rPr>
              <a:t>شما می توانید!</a:t>
            </a:r>
          </a:p>
          <a:p>
            <a:pPr algn="r" rtl="1"/>
            <a:r>
              <a:rPr lang="fa-IR" dirty="0">
                <a:cs typeface="B Nazanin" panose="00000400000000000000" pitchFamily="2" charset="-78"/>
              </a:rPr>
              <a:t>لیستی از داروهای مصرفی خود را در طی این سه ماه، تهیه کنید </a:t>
            </a:r>
          </a:p>
          <a:p>
            <a:pPr algn="r" rtl="1"/>
            <a:r>
              <a:rPr lang="fa-IR" dirty="0">
                <a:cs typeface="B Nazanin" panose="00000400000000000000" pitchFamily="2" charset="-78"/>
              </a:rPr>
              <a:t>هر دو هفته یکبار لیست را برای ما ارسال کنید لطفا.</a:t>
            </a:r>
          </a:p>
          <a:p>
            <a:pPr algn="r" rtl="1"/>
            <a:r>
              <a:rPr lang="fa-IR" dirty="0">
                <a:cs typeface="B Nazanin" panose="00000400000000000000" pitchFamily="2" charset="-78"/>
              </a:rPr>
              <a:t>نگران نباشید!!! هر گونه سوالی داشتید مطرح کنید. </a:t>
            </a:r>
          </a:p>
          <a:p>
            <a:pPr algn="r" rtl="1"/>
            <a:r>
              <a:rPr lang="fa-IR" dirty="0">
                <a:cs typeface="B Nazanin" panose="00000400000000000000" pitchFamily="2" charset="-78"/>
              </a:rPr>
              <a:t>ما به سوالات شما پاسخ می دهیم</a:t>
            </a:r>
          </a:p>
          <a:p>
            <a:endParaRPr lang="fa-IR" dirty="0"/>
          </a:p>
          <a:p>
            <a:endParaRPr lang="fa-IR" dirty="0"/>
          </a:p>
        </p:txBody>
      </p:sp>
      <p:pic>
        <p:nvPicPr>
          <p:cNvPr id="4" name="Picture 3">
            <a:extLst>
              <a:ext uri="{FF2B5EF4-FFF2-40B4-BE49-F238E27FC236}">
                <a16:creationId xmlns:a16="http://schemas.microsoft.com/office/drawing/2014/main" id="{BF441288-1C15-4242-8E8A-214C5444685C}"/>
              </a:ext>
            </a:extLst>
          </p:cNvPr>
          <p:cNvPicPr>
            <a:picLocks noChangeAspect="1"/>
          </p:cNvPicPr>
          <p:nvPr/>
        </p:nvPicPr>
        <p:blipFill>
          <a:blip r:embed="rId2"/>
          <a:stretch>
            <a:fillRect/>
          </a:stretch>
        </p:blipFill>
        <p:spPr>
          <a:xfrm>
            <a:off x="0" y="2534813"/>
            <a:ext cx="5208356" cy="2730275"/>
          </a:xfrm>
          <a:prstGeom prst="rect">
            <a:avLst/>
          </a:prstGeom>
        </p:spPr>
      </p:pic>
    </p:spTree>
    <p:extLst>
      <p:ext uri="{BB962C8B-B14F-4D97-AF65-F5344CB8AC3E}">
        <p14:creationId xmlns:p14="http://schemas.microsoft.com/office/powerpoint/2010/main" val="1833428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B84B-A832-4FDD-8656-675F8406E975}"/>
              </a:ext>
            </a:extLst>
          </p:cNvPr>
          <p:cNvSpPr>
            <a:spLocks noGrp="1"/>
          </p:cNvSpPr>
          <p:nvPr>
            <p:ph type="title"/>
          </p:nvPr>
        </p:nvSpPr>
        <p:spPr>
          <a:xfrm>
            <a:off x="5307496" y="2630212"/>
            <a:ext cx="6761922" cy="1143000"/>
          </a:xfrm>
        </p:spPr>
        <p:txBody>
          <a:bodyPr/>
          <a:lstStyle/>
          <a:p>
            <a:r>
              <a:rPr lang="fa-IR" dirty="0"/>
              <a:t>از توجه تان متشکریم </a:t>
            </a:r>
          </a:p>
        </p:txBody>
      </p:sp>
      <p:pic>
        <p:nvPicPr>
          <p:cNvPr id="3" name="Picture 2">
            <a:extLst>
              <a:ext uri="{FF2B5EF4-FFF2-40B4-BE49-F238E27FC236}">
                <a16:creationId xmlns:a16="http://schemas.microsoft.com/office/drawing/2014/main" id="{CE75E6BC-7788-472D-B27B-B740267EB59A}"/>
              </a:ext>
            </a:extLst>
          </p:cNvPr>
          <p:cNvPicPr>
            <a:picLocks noChangeAspect="1"/>
          </p:cNvPicPr>
          <p:nvPr/>
        </p:nvPicPr>
        <p:blipFill>
          <a:blip r:embed="rId2"/>
          <a:stretch>
            <a:fillRect/>
          </a:stretch>
        </p:blipFill>
        <p:spPr>
          <a:xfrm>
            <a:off x="0" y="-11733"/>
            <a:ext cx="5516217" cy="6869733"/>
          </a:xfrm>
          <a:prstGeom prst="rect">
            <a:avLst/>
          </a:prstGeom>
        </p:spPr>
      </p:pic>
    </p:spTree>
    <p:extLst>
      <p:ext uri="{BB962C8B-B14F-4D97-AF65-F5344CB8AC3E}">
        <p14:creationId xmlns:p14="http://schemas.microsoft.com/office/powerpoint/2010/main" val="3368601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lgn="ctr">
              <a:buNone/>
            </a:pPr>
            <a:r>
              <a:rPr lang="fa-IR" sz="6600" dirty="0">
                <a:cs typeface="B Nazanin" pitchFamily="2" charset="-78"/>
              </a:rPr>
              <a:t>فهرست </a:t>
            </a:r>
            <a:endParaRPr lang="en-US" sz="6600" dirty="0">
              <a:cs typeface="B Nazanin" pitchFamily="2" charset="-78"/>
            </a:endParaRPr>
          </a:p>
          <a:p>
            <a:pPr marL="0" indent="0" algn="ctr">
              <a:buNone/>
            </a:pPr>
            <a:endParaRPr lang="fa-IR" sz="6600" dirty="0">
              <a:cs typeface="B Nazanin" pitchFamily="2" charset="-78"/>
            </a:endParaRPr>
          </a:p>
          <a:p>
            <a:pPr algn="r" rtl="1"/>
            <a:r>
              <a:rPr lang="fa-IR" sz="5400" dirty="0">
                <a:cs typeface="B Nazanin" panose="00000400000000000000" pitchFamily="2" charset="-78"/>
              </a:rPr>
              <a:t>تبعیت دارویی (</a:t>
            </a:r>
            <a:r>
              <a:rPr lang="en-US" sz="5400" dirty="0">
                <a:cs typeface="B Nazanin" panose="00000400000000000000" pitchFamily="2" charset="-78"/>
              </a:rPr>
              <a:t>Adherence Medication</a:t>
            </a:r>
            <a:r>
              <a:rPr lang="fa-IR" sz="5400" dirty="0">
                <a:cs typeface="B Nazanin" panose="00000400000000000000" pitchFamily="2" charset="-78"/>
              </a:rPr>
              <a:t> ) چیست؟</a:t>
            </a:r>
          </a:p>
          <a:p>
            <a:pPr algn="r" rtl="1"/>
            <a:r>
              <a:rPr kumimoji="0" lang="fa-IR" sz="5400" b="0"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B Nazanin" panose="00000400000000000000" pitchFamily="2" charset="-78"/>
              </a:rPr>
              <a:t>چه موانعی بر سر راه تبعیت دارویی وجود دارد؟</a:t>
            </a:r>
            <a:endParaRPr lang="fa-IR" sz="5400" dirty="0">
              <a:latin typeface="Nazanin" panose="00000400000000000000" pitchFamily="2" charset="-78"/>
              <a:cs typeface="B Nazanin" panose="00000400000000000000" pitchFamily="2" charset="-78"/>
            </a:endParaRPr>
          </a:p>
          <a:p>
            <a:pPr algn="r" rtl="1"/>
            <a:r>
              <a:rPr lang="fa-IR" sz="5400" dirty="0">
                <a:latin typeface="Nazanin" panose="00000400000000000000" pitchFamily="2" charset="-78"/>
                <a:cs typeface="B Nazanin" panose="00000400000000000000" pitchFamily="2" charset="-78"/>
              </a:rPr>
              <a:t>چگونه می توانیم تبعیت دارویی را ارتقاء دهیم؟</a:t>
            </a:r>
          </a:p>
          <a:p>
            <a:pPr algn="r" rtl="1"/>
            <a:r>
              <a:rPr lang="fa-IR" sz="5400" dirty="0">
                <a:latin typeface="Nazanin" panose="00000400000000000000" pitchFamily="2" charset="-78"/>
                <a:cs typeface="B Nazanin" panose="00000400000000000000" pitchFamily="2" charset="-78"/>
              </a:rPr>
              <a:t>چه مطالعاتی در این زمینه انجام شده است؟</a:t>
            </a:r>
          </a:p>
          <a:p>
            <a:pPr algn="r" rtl="1"/>
            <a:r>
              <a:rPr lang="fa-IR" sz="5400" dirty="0">
                <a:latin typeface="Nazanin" panose="00000400000000000000" pitchFamily="2" charset="-78"/>
                <a:cs typeface="B Nazanin" panose="00000400000000000000" pitchFamily="2" charset="-78"/>
              </a:rPr>
              <a:t>من چه کاری می توانم انجام دهم؟</a:t>
            </a:r>
            <a:br>
              <a:rPr lang="fa-IR" sz="5400" dirty="0">
                <a:latin typeface="Nazanin" panose="00000400000000000000" pitchFamily="2" charset="-78"/>
                <a:cs typeface="Nazanin" panose="00000400000000000000" pitchFamily="2" charset="-78"/>
              </a:rPr>
            </a:br>
            <a:endParaRPr lang="en-US" sz="6600" dirty="0">
              <a:cs typeface="B Nazanin" pitchFamily="2" charset="-78"/>
            </a:endParaRPr>
          </a:p>
        </p:txBody>
      </p:sp>
    </p:spTree>
    <p:extLst>
      <p:ext uri="{BB962C8B-B14F-4D97-AF65-F5344CB8AC3E}">
        <p14:creationId xmlns:p14="http://schemas.microsoft.com/office/powerpoint/2010/main" val="3159503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B39F-FC4A-4236-A3D7-ABF2AE5CA2BB}"/>
              </a:ext>
            </a:extLst>
          </p:cNvPr>
          <p:cNvSpPr>
            <a:spLocks noGrp="1"/>
          </p:cNvSpPr>
          <p:nvPr>
            <p:ph type="title"/>
          </p:nvPr>
        </p:nvSpPr>
        <p:spPr/>
        <p:txBody>
          <a:bodyPr/>
          <a:lstStyle/>
          <a:p>
            <a:r>
              <a:rPr lang="fa-IR" dirty="0"/>
              <a:t>تبعیت دارویی </a:t>
            </a:r>
          </a:p>
        </p:txBody>
      </p:sp>
      <p:sp>
        <p:nvSpPr>
          <p:cNvPr id="3" name="Content Placeholder 2">
            <a:extLst>
              <a:ext uri="{FF2B5EF4-FFF2-40B4-BE49-F238E27FC236}">
                <a16:creationId xmlns:a16="http://schemas.microsoft.com/office/drawing/2014/main" id="{EDF19385-31C4-4172-8294-E1E8783E2B3B}"/>
              </a:ext>
            </a:extLst>
          </p:cNvPr>
          <p:cNvSpPr>
            <a:spLocks noGrp="1"/>
          </p:cNvSpPr>
          <p:nvPr>
            <p:ph idx="1"/>
          </p:nvPr>
        </p:nvSpPr>
        <p:spPr>
          <a:xfrm>
            <a:off x="2524539" y="1600201"/>
            <a:ext cx="9057861" cy="5168347"/>
          </a:xfrm>
        </p:spPr>
        <p:txBody>
          <a:bodyPr>
            <a:normAutofit fontScale="85000" lnSpcReduction="10000"/>
          </a:bodyPr>
          <a:lstStyle/>
          <a:p>
            <a:pPr algn="r" rtl="1">
              <a:lnSpc>
                <a:spcPct val="150000"/>
              </a:lnSpc>
            </a:pPr>
            <a:r>
              <a:rPr lang="fa-IR" dirty="0">
                <a:latin typeface="Nazanin" panose="00000400000000000000" pitchFamily="2" charset="-78"/>
                <a:cs typeface="Nazanin" panose="00000400000000000000" pitchFamily="2" charset="-78"/>
              </a:rPr>
              <a:t>طبق تعریف سازمان بهداشت جهانی، عبارت است از میزان تطابق یاهماهنگی  رفتار بیمار در قبال مصرف دارو با توصیه های پزشک یا کار شناس بهداشتی. </a:t>
            </a:r>
          </a:p>
          <a:p>
            <a:pPr algn="r" rtl="1">
              <a:lnSpc>
                <a:spcPct val="150000"/>
              </a:lnSpc>
            </a:pPr>
            <a:r>
              <a:rPr lang="fa-IR" dirty="0">
                <a:latin typeface="Nazanin" panose="00000400000000000000" pitchFamily="2" charset="-78"/>
                <a:cs typeface="Nazanin" panose="00000400000000000000" pitchFamily="2" charset="-78"/>
              </a:rPr>
              <a:t>تبعیت دارویی ،به عوامل شخصی و محیطی متعددی از جمله وضعیت و نوع بیماری، سطح تحصیلات و نگرش، در دسترس بودن دارو، وجود مراقب  و ... بستگی دارد. </a:t>
            </a:r>
            <a:r>
              <a:rPr lang="fa-IR" dirty="0">
                <a:solidFill>
                  <a:srgbClr val="FF0000"/>
                </a:solidFill>
                <a:latin typeface="Nazanin" panose="00000400000000000000" pitchFamily="2" charset="-78"/>
                <a:cs typeface="Nazanin" panose="00000400000000000000" pitchFamily="2" charset="-78"/>
              </a:rPr>
              <a:t>عدم تبعیت دارویی </a:t>
            </a:r>
            <a:r>
              <a:rPr lang="fa-IR" dirty="0">
                <a:latin typeface="Nazanin" panose="00000400000000000000" pitchFamily="2" charset="-78"/>
                <a:cs typeface="Nazanin" panose="00000400000000000000" pitchFamily="2" charset="-78"/>
              </a:rPr>
              <a:t>به طور قابل توجهی خطر تشدید بیماری و بستری مجدد در بیمارستان را افزایش می دهد و می تواند منجر به نتایج نامطلوب و کاهش کیفیت زندگی شود.</a:t>
            </a:r>
          </a:p>
          <a:p>
            <a:pPr algn="r" rtl="1"/>
            <a:endParaRPr lang="fa-IR" dirty="0"/>
          </a:p>
        </p:txBody>
      </p:sp>
      <p:pic>
        <p:nvPicPr>
          <p:cNvPr id="4" name="Picture 3">
            <a:extLst>
              <a:ext uri="{FF2B5EF4-FFF2-40B4-BE49-F238E27FC236}">
                <a16:creationId xmlns:a16="http://schemas.microsoft.com/office/drawing/2014/main" id="{4E8776E5-5507-4D39-A997-B4687578BFA5}"/>
              </a:ext>
            </a:extLst>
          </p:cNvPr>
          <p:cNvPicPr>
            <a:picLocks noChangeAspect="1"/>
          </p:cNvPicPr>
          <p:nvPr/>
        </p:nvPicPr>
        <p:blipFill>
          <a:blip r:embed="rId2"/>
          <a:stretch>
            <a:fillRect/>
          </a:stretch>
        </p:blipFill>
        <p:spPr>
          <a:xfrm>
            <a:off x="0" y="0"/>
            <a:ext cx="3650626" cy="2052845"/>
          </a:xfrm>
          <a:prstGeom prst="rect">
            <a:avLst/>
          </a:prstGeom>
        </p:spPr>
      </p:pic>
    </p:spTree>
    <p:extLst>
      <p:ext uri="{BB962C8B-B14F-4D97-AF65-F5344CB8AC3E}">
        <p14:creationId xmlns:p14="http://schemas.microsoft.com/office/powerpoint/2010/main" val="128648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5CB2-D482-40A1-9372-F9193224D1DD}"/>
              </a:ext>
            </a:extLst>
          </p:cNvPr>
          <p:cNvSpPr>
            <a:spLocks noGrp="1"/>
          </p:cNvSpPr>
          <p:nvPr>
            <p:ph type="title"/>
          </p:nvPr>
        </p:nvSpPr>
        <p:spPr/>
        <p:txBody>
          <a:bodyPr/>
          <a:lstStyle/>
          <a:p>
            <a:r>
              <a:rPr lang="fa-IR" dirty="0"/>
              <a:t>تبعیت دارویی</a:t>
            </a:r>
          </a:p>
        </p:txBody>
      </p:sp>
      <p:sp>
        <p:nvSpPr>
          <p:cNvPr id="3" name="Content Placeholder 2">
            <a:extLst>
              <a:ext uri="{FF2B5EF4-FFF2-40B4-BE49-F238E27FC236}">
                <a16:creationId xmlns:a16="http://schemas.microsoft.com/office/drawing/2014/main" id="{77334D5D-3EBD-4838-BFE1-EFA3A84582C2}"/>
              </a:ext>
            </a:extLst>
          </p:cNvPr>
          <p:cNvSpPr>
            <a:spLocks noGrp="1"/>
          </p:cNvSpPr>
          <p:nvPr>
            <p:ph idx="1"/>
          </p:nvPr>
        </p:nvSpPr>
        <p:spPr>
          <a:xfrm>
            <a:off x="5059017" y="1600201"/>
            <a:ext cx="6523382" cy="4525963"/>
          </a:xfrm>
        </p:spPr>
        <p:txBody>
          <a:bodyPr/>
          <a:lstStyle/>
          <a:p>
            <a:pPr algn="r" rtl="1">
              <a:lnSpc>
                <a:spcPct val="150000"/>
              </a:lnSpc>
            </a:pPr>
            <a:r>
              <a:rPr lang="fa-IR" dirty="0">
                <a:latin typeface="Nazanin" panose="00000400000000000000" pitchFamily="2" charset="-78"/>
                <a:cs typeface="Nazanin" panose="00000400000000000000" pitchFamily="2" charset="-78"/>
              </a:rPr>
              <a:t>این مساله به ویژه در مورد داروهایی مانند وارفارین و دیگوگسین اهمیت حیاتی دارد.</a:t>
            </a:r>
          </a:p>
          <a:p>
            <a:pPr algn="r" rtl="1">
              <a:lnSpc>
                <a:spcPct val="150000"/>
              </a:lnSpc>
            </a:pPr>
            <a:r>
              <a:rPr lang="fa-IR" dirty="0">
                <a:latin typeface="Nazanin" panose="00000400000000000000" pitchFamily="2" charset="-78"/>
                <a:cs typeface="Nazanin" panose="00000400000000000000" pitchFamily="2" charset="-78"/>
              </a:rPr>
              <a:t>حدود 33 تا 69 درصد پذیرشهای مجدد بیمارستانی مربوط به تبعیت ضعیف داروئی است.</a:t>
            </a:r>
          </a:p>
          <a:p>
            <a:endParaRPr lang="fa-IR" dirty="0"/>
          </a:p>
        </p:txBody>
      </p:sp>
      <p:pic>
        <p:nvPicPr>
          <p:cNvPr id="4" name="Picture 3">
            <a:extLst>
              <a:ext uri="{FF2B5EF4-FFF2-40B4-BE49-F238E27FC236}">
                <a16:creationId xmlns:a16="http://schemas.microsoft.com/office/drawing/2014/main" id="{B7FB59BD-82D7-4041-AA24-2210A63961CA}"/>
              </a:ext>
            </a:extLst>
          </p:cNvPr>
          <p:cNvPicPr>
            <a:picLocks noChangeAspect="1"/>
          </p:cNvPicPr>
          <p:nvPr/>
        </p:nvPicPr>
        <p:blipFill>
          <a:blip r:embed="rId2"/>
          <a:stretch>
            <a:fillRect/>
          </a:stretch>
        </p:blipFill>
        <p:spPr>
          <a:xfrm>
            <a:off x="0" y="1904384"/>
            <a:ext cx="5220605" cy="3917596"/>
          </a:xfrm>
          <a:prstGeom prst="rect">
            <a:avLst/>
          </a:prstGeom>
        </p:spPr>
      </p:pic>
      <p:pic>
        <p:nvPicPr>
          <p:cNvPr id="5" name="Picture 4">
            <a:extLst>
              <a:ext uri="{FF2B5EF4-FFF2-40B4-BE49-F238E27FC236}">
                <a16:creationId xmlns:a16="http://schemas.microsoft.com/office/drawing/2014/main" id="{69ABDA67-C1F9-40AF-8055-06DF205B2EEB}"/>
              </a:ext>
            </a:extLst>
          </p:cNvPr>
          <p:cNvPicPr>
            <a:picLocks noChangeAspect="1"/>
          </p:cNvPicPr>
          <p:nvPr/>
        </p:nvPicPr>
        <p:blipFill>
          <a:blip r:embed="rId3"/>
          <a:stretch>
            <a:fillRect/>
          </a:stretch>
        </p:blipFill>
        <p:spPr>
          <a:xfrm>
            <a:off x="0" y="0"/>
            <a:ext cx="2263099" cy="1479244"/>
          </a:xfrm>
          <a:prstGeom prst="rect">
            <a:avLst/>
          </a:prstGeom>
        </p:spPr>
      </p:pic>
    </p:spTree>
    <p:extLst>
      <p:ext uri="{BB962C8B-B14F-4D97-AF65-F5344CB8AC3E}">
        <p14:creationId xmlns:p14="http://schemas.microsoft.com/office/powerpoint/2010/main" val="324868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DE070-5BDF-4710-867B-2D27DE214751}"/>
              </a:ext>
            </a:extLst>
          </p:cNvPr>
          <p:cNvSpPr>
            <a:spLocks noGrp="1"/>
          </p:cNvSpPr>
          <p:nvPr>
            <p:ph type="title"/>
          </p:nvPr>
        </p:nvSpPr>
        <p:spPr/>
        <p:txBody>
          <a:bodyPr>
            <a:normAutofit fontScale="90000"/>
          </a:bodyPr>
          <a:lstStyle/>
          <a:p>
            <a:r>
              <a:rPr kumimoji="0" lang="fa-IR" b="0"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چه موانعی بر سر راه تبعیت دارویی وجود دارد؟( دیدگاه بیماران)</a:t>
            </a:r>
            <a:endParaRPr lang="fa-IR" dirty="0"/>
          </a:p>
        </p:txBody>
      </p:sp>
      <p:sp>
        <p:nvSpPr>
          <p:cNvPr id="3" name="Content Placeholder 2">
            <a:extLst>
              <a:ext uri="{FF2B5EF4-FFF2-40B4-BE49-F238E27FC236}">
                <a16:creationId xmlns:a16="http://schemas.microsoft.com/office/drawing/2014/main" id="{EDAC7E75-DC8B-4ED5-8971-222C737E0687}"/>
              </a:ext>
            </a:extLst>
          </p:cNvPr>
          <p:cNvSpPr>
            <a:spLocks noGrp="1"/>
          </p:cNvSpPr>
          <p:nvPr>
            <p:ph idx="1"/>
          </p:nvPr>
        </p:nvSpPr>
        <p:spPr>
          <a:xfrm>
            <a:off x="3906078" y="1600201"/>
            <a:ext cx="7676322" cy="4525963"/>
          </a:xfrm>
        </p:spPr>
        <p:txBody>
          <a:bodyPr/>
          <a:lstStyle/>
          <a:p>
            <a:pPr algn="r" rtl="1"/>
            <a:r>
              <a:rPr lang="fa-IR" b="1" dirty="0"/>
              <a:t>فراموشی مصرف دارو </a:t>
            </a:r>
          </a:p>
          <a:p>
            <a:pPr algn="r" rtl="1"/>
            <a:r>
              <a:rPr lang="fa-IR" b="1" dirty="0"/>
              <a:t> توصیه های  ناکارآمد خانواده و دوستان  و چالش های محیطی زندگی</a:t>
            </a:r>
          </a:p>
          <a:p>
            <a:pPr algn="r" rtl="1"/>
            <a:r>
              <a:rPr lang="fa-IR" b="1" dirty="0"/>
              <a:t>عوامل شغلی</a:t>
            </a:r>
          </a:p>
          <a:p>
            <a:pPr algn="r" rtl="1"/>
            <a:r>
              <a:rPr lang="fa-IR" b="1" dirty="0"/>
              <a:t>عدم هماهنگی در خانواده  </a:t>
            </a:r>
          </a:p>
          <a:p>
            <a:pPr algn="r" rtl="1"/>
            <a:r>
              <a:rPr lang="fa-IR" b="1" dirty="0"/>
              <a:t>عوامل شخصی (سن، استرس و افسردگی) </a:t>
            </a:r>
          </a:p>
          <a:p>
            <a:endParaRPr lang="fa-IR" dirty="0"/>
          </a:p>
        </p:txBody>
      </p:sp>
      <p:pic>
        <p:nvPicPr>
          <p:cNvPr id="5" name="Picture 4">
            <a:extLst>
              <a:ext uri="{FF2B5EF4-FFF2-40B4-BE49-F238E27FC236}">
                <a16:creationId xmlns:a16="http://schemas.microsoft.com/office/drawing/2014/main" id="{A62CD833-E584-4CA8-AD28-4348CD925B52}"/>
              </a:ext>
            </a:extLst>
          </p:cNvPr>
          <p:cNvPicPr>
            <a:picLocks noChangeAspect="1"/>
          </p:cNvPicPr>
          <p:nvPr/>
        </p:nvPicPr>
        <p:blipFill>
          <a:blip r:embed="rId2"/>
          <a:stretch>
            <a:fillRect/>
          </a:stretch>
        </p:blipFill>
        <p:spPr>
          <a:xfrm>
            <a:off x="0" y="2425148"/>
            <a:ext cx="3776870" cy="2660788"/>
          </a:xfrm>
          <a:prstGeom prst="rect">
            <a:avLst/>
          </a:prstGeom>
        </p:spPr>
      </p:pic>
    </p:spTree>
    <p:extLst>
      <p:ext uri="{BB962C8B-B14F-4D97-AF65-F5344CB8AC3E}">
        <p14:creationId xmlns:p14="http://schemas.microsoft.com/office/powerpoint/2010/main" val="1961544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13AC-B43E-4A88-9D41-DDF2F621F210}"/>
              </a:ext>
            </a:extLst>
          </p:cNvPr>
          <p:cNvSpPr>
            <a:spLocks noGrp="1"/>
          </p:cNvSpPr>
          <p:nvPr>
            <p:ph type="title"/>
          </p:nvPr>
        </p:nvSpPr>
        <p:spPr/>
        <p:txBody>
          <a:bodyPr>
            <a:normAutofit fontScale="90000"/>
          </a:bodyPr>
          <a:lstStyle/>
          <a:p>
            <a:r>
              <a:rPr kumimoji="0" lang="fa-IR" b="0"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چه موانعی بر سر راه تبعیت دارویی وجود دارد؟( دیدگاه بیماران)</a:t>
            </a:r>
            <a:endParaRPr lang="fa-IR" dirty="0"/>
          </a:p>
        </p:txBody>
      </p:sp>
      <p:sp>
        <p:nvSpPr>
          <p:cNvPr id="3" name="Content Placeholder 2">
            <a:extLst>
              <a:ext uri="{FF2B5EF4-FFF2-40B4-BE49-F238E27FC236}">
                <a16:creationId xmlns:a16="http://schemas.microsoft.com/office/drawing/2014/main" id="{40B697B8-033D-49AE-8999-91DA8B2E74FA}"/>
              </a:ext>
            </a:extLst>
          </p:cNvPr>
          <p:cNvSpPr>
            <a:spLocks noGrp="1"/>
          </p:cNvSpPr>
          <p:nvPr>
            <p:ph idx="1"/>
          </p:nvPr>
        </p:nvSpPr>
        <p:spPr>
          <a:xfrm>
            <a:off x="4204252" y="1600201"/>
            <a:ext cx="7378148" cy="4525963"/>
          </a:xfrm>
        </p:spPr>
        <p:txBody>
          <a:bodyPr/>
          <a:lstStyle/>
          <a:p>
            <a:pPr lvl="0" algn="r" rtl="1" eaLnBrk="0" fontAlgn="base" hangingPunct="0">
              <a:lnSpc>
                <a:spcPct val="150000"/>
              </a:lnSpc>
              <a:spcBef>
                <a:spcPct val="0"/>
              </a:spcBef>
              <a:spcAft>
                <a:spcPct val="0"/>
              </a:spcAft>
              <a:buFont typeface="Courier New" panose="02070309020205020404" pitchFamily="49" charset="0"/>
              <a:buChar char="o"/>
            </a:pP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عدم اگاهی در خصوص داروها</a:t>
            </a:r>
            <a:endParaRPr lang="fa-IR" b="1" dirty="0">
              <a:latin typeface="Nazanin" panose="00000400000000000000" pitchFamily="2" charset="-78"/>
              <a:ea typeface="Calibri" panose="020F0502020204030204" pitchFamily="34" charset="0"/>
              <a:cs typeface="Nazanin" panose="00000400000000000000" pitchFamily="2" charset="-78"/>
            </a:endParaRPr>
          </a:p>
          <a:p>
            <a:pPr lvl="0" algn="r" rtl="1" eaLnBrk="0" fontAlgn="base" hangingPunct="0">
              <a:lnSpc>
                <a:spcPct val="150000"/>
              </a:lnSpc>
              <a:spcBef>
                <a:spcPct val="0"/>
              </a:spcBef>
              <a:spcAft>
                <a:spcPct val="0"/>
              </a:spcAft>
              <a:buFont typeface="Courier New" panose="02070309020205020404" pitchFamily="49" charset="0"/>
              <a:buChar char="o"/>
            </a:pP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عدم انگیزه مصرف منظم داروها</a:t>
            </a:r>
          </a:p>
          <a:p>
            <a:pPr lvl="0" algn="r" rtl="1" eaLnBrk="0" fontAlgn="base" hangingPunct="0">
              <a:lnSpc>
                <a:spcPct val="150000"/>
              </a:lnSpc>
              <a:spcBef>
                <a:spcPct val="0"/>
              </a:spcBef>
              <a:spcAft>
                <a:spcPct val="0"/>
              </a:spcAft>
              <a:buFont typeface="Courier New" panose="02070309020205020404" pitchFamily="49" charset="0"/>
              <a:buChar char="o"/>
            </a:pP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  گرانی دارو </a:t>
            </a:r>
          </a:p>
          <a:p>
            <a:pPr marR="0" lvl="0" algn="r" defTabSz="914400" rtl="1"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  </a:t>
            </a:r>
            <a:r>
              <a:rPr lang="fa-IR" b="1" dirty="0">
                <a:latin typeface="Nazanin" panose="00000400000000000000" pitchFamily="2" charset="-78"/>
                <a:ea typeface="Calibri" panose="020F0502020204030204" pitchFamily="34" charset="0"/>
                <a:cs typeface="Nazanin" panose="00000400000000000000" pitchFamily="2" charset="-78"/>
              </a:rPr>
              <a:t>عو</a:t>
            </a: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امل روحی و روانی</a:t>
            </a:r>
          </a:p>
          <a:p>
            <a:pPr marR="0" lvl="0" algn="r" defTabSz="914400" rtl="1"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کمبود آگاهی</a:t>
            </a:r>
          </a:p>
          <a:p>
            <a:pPr marR="0" lvl="0" algn="r" defTabSz="914400" rtl="1" eaLnBrk="0" fontAlgn="base" latinLnBrk="0" hangingPunct="0">
              <a:lnSpc>
                <a:spcPct val="150000"/>
              </a:lnSpc>
              <a:spcBef>
                <a:spcPct val="0"/>
              </a:spcBef>
              <a:spcAft>
                <a:spcPct val="0"/>
              </a:spcAft>
              <a:buClrTx/>
              <a:buSzTx/>
              <a:buFont typeface="Courier New" panose="02070309020205020404" pitchFamily="49" charset="0"/>
              <a:buChar char="o"/>
              <a:tabLst/>
            </a:pPr>
            <a:r>
              <a:rPr kumimoji="0" lang="fa-IR" sz="3200" b="1" i="0" u="none" strike="noStrike" cap="none" normalizeH="0" baseline="0" dirty="0">
                <a:ln>
                  <a:noFill/>
                </a:ln>
                <a:solidFill>
                  <a:schemeClr val="tx1"/>
                </a:solidFill>
                <a:effectLst/>
                <a:latin typeface="Nazanin" panose="00000400000000000000" pitchFamily="2" charset="-78"/>
                <a:ea typeface="Calibri" panose="020F0502020204030204" pitchFamily="34" charset="0"/>
                <a:cs typeface="Nazanin" panose="00000400000000000000" pitchFamily="2" charset="-78"/>
              </a:rPr>
              <a:t>کمبود حمایت اجتماعی</a:t>
            </a:r>
          </a:p>
          <a:p>
            <a:endParaRPr lang="fa-IR" b="1" dirty="0"/>
          </a:p>
        </p:txBody>
      </p:sp>
      <p:pic>
        <p:nvPicPr>
          <p:cNvPr id="4" name="Picture 3">
            <a:extLst>
              <a:ext uri="{FF2B5EF4-FFF2-40B4-BE49-F238E27FC236}">
                <a16:creationId xmlns:a16="http://schemas.microsoft.com/office/drawing/2014/main" id="{20EA8F68-5FFF-43B4-BDAB-B04AF657A879}"/>
              </a:ext>
            </a:extLst>
          </p:cNvPr>
          <p:cNvPicPr>
            <a:picLocks noChangeAspect="1"/>
          </p:cNvPicPr>
          <p:nvPr/>
        </p:nvPicPr>
        <p:blipFill>
          <a:blip r:embed="rId2"/>
          <a:stretch>
            <a:fillRect/>
          </a:stretch>
        </p:blipFill>
        <p:spPr>
          <a:xfrm>
            <a:off x="0" y="2708827"/>
            <a:ext cx="4783126" cy="2737816"/>
          </a:xfrm>
          <a:prstGeom prst="rect">
            <a:avLst/>
          </a:prstGeom>
        </p:spPr>
      </p:pic>
    </p:spTree>
    <p:extLst>
      <p:ext uri="{BB962C8B-B14F-4D97-AF65-F5344CB8AC3E}">
        <p14:creationId xmlns:p14="http://schemas.microsoft.com/office/powerpoint/2010/main" val="282674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DBA3-8993-4C87-BF60-26C5DBD8EE9C}"/>
              </a:ext>
            </a:extLst>
          </p:cNvPr>
          <p:cNvSpPr>
            <a:spLocks noGrp="1"/>
          </p:cNvSpPr>
          <p:nvPr>
            <p:ph type="title"/>
          </p:nvPr>
        </p:nvSpPr>
        <p:spPr/>
        <p:txBody>
          <a:bodyPr/>
          <a:lstStyle/>
          <a:p>
            <a:r>
              <a:rPr lang="fa-IR" dirty="0"/>
              <a:t>آنچه که انجام شده است</a:t>
            </a:r>
          </a:p>
        </p:txBody>
      </p:sp>
      <p:sp>
        <p:nvSpPr>
          <p:cNvPr id="3" name="Content Placeholder 2">
            <a:extLst>
              <a:ext uri="{FF2B5EF4-FFF2-40B4-BE49-F238E27FC236}">
                <a16:creationId xmlns:a16="http://schemas.microsoft.com/office/drawing/2014/main" id="{E6FAB59F-31D3-4150-9AC3-1AF7045264F1}"/>
              </a:ext>
            </a:extLst>
          </p:cNvPr>
          <p:cNvSpPr>
            <a:spLocks noGrp="1"/>
          </p:cNvSpPr>
          <p:nvPr>
            <p:ph idx="1"/>
          </p:nvPr>
        </p:nvSpPr>
        <p:spPr>
          <a:xfrm>
            <a:off x="159026" y="1252331"/>
            <a:ext cx="12032974" cy="5605670"/>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algn="r" rtl="1">
              <a:lnSpc>
                <a:spcPct val="150000"/>
              </a:lnSpc>
            </a:pPr>
            <a:r>
              <a:rPr lang="fa-IR" sz="3200" dirty="0">
                <a:latin typeface="Nazanin" panose="00000400000000000000" pitchFamily="2" charset="-78"/>
                <a:cs typeface="Nazanin" panose="00000400000000000000" pitchFamily="2" charset="-78"/>
              </a:rPr>
              <a:t>در کشور ما و در سراسر دنیا راهکارهایی به منظور ارتقاء تبعیت دارویی به کار گرفته شده است.  از آن جمله می توان به :</a:t>
            </a:r>
          </a:p>
          <a:p>
            <a:pPr lvl="1" algn="r" rtl="1">
              <a:lnSpc>
                <a:spcPct val="150000"/>
              </a:lnSpc>
            </a:pPr>
            <a:r>
              <a:rPr lang="fa-IR" b="1" dirty="0">
                <a:latin typeface="Nazanin" panose="00000400000000000000" pitchFamily="2" charset="-78"/>
                <a:cs typeface="Nazanin" panose="00000400000000000000" pitchFamily="2" charset="-78"/>
              </a:rPr>
              <a:t>پرستاری از راه دور </a:t>
            </a:r>
            <a:r>
              <a:rPr lang="fa-IR" dirty="0">
                <a:latin typeface="Nazanin" panose="00000400000000000000" pitchFamily="2" charset="-78"/>
                <a:cs typeface="Nazanin" panose="00000400000000000000" pitchFamily="2" charset="-78"/>
              </a:rPr>
              <a:t>( پیگیری تلفنی مصرف به موقع داروها)،</a:t>
            </a:r>
          </a:p>
          <a:p>
            <a:pPr lvl="1" algn="r" rtl="1">
              <a:lnSpc>
                <a:spcPct val="150000"/>
              </a:lnSpc>
            </a:pPr>
            <a:r>
              <a:rPr lang="fa-IR" dirty="0">
                <a:latin typeface="Nazanin" panose="00000400000000000000" pitchFamily="2" charset="-78"/>
                <a:cs typeface="Nazanin" panose="00000400000000000000" pitchFamily="2" charset="-78"/>
              </a:rPr>
              <a:t> </a:t>
            </a:r>
            <a:r>
              <a:rPr lang="fa-IR" b="1" dirty="0">
                <a:latin typeface="Nazanin" panose="00000400000000000000" pitchFamily="2" charset="-78"/>
                <a:cs typeface="Nazanin" panose="00000400000000000000" pitchFamily="2" charset="-78"/>
              </a:rPr>
              <a:t>آموزش نحوه صحیح مصرف داروها </a:t>
            </a:r>
            <a:r>
              <a:rPr lang="fa-IR" dirty="0">
                <a:latin typeface="Nazanin" panose="00000400000000000000" pitchFamily="2" charset="-78"/>
                <a:cs typeface="Nazanin" panose="00000400000000000000" pitchFamily="2" charset="-78"/>
              </a:rPr>
              <a:t>به بیماران و برگزاری دوره های آموزشی،</a:t>
            </a:r>
          </a:p>
          <a:p>
            <a:pPr lvl="1" algn="r" rtl="1">
              <a:lnSpc>
                <a:spcPct val="150000"/>
              </a:lnSpc>
            </a:pPr>
            <a:r>
              <a:rPr lang="fa-IR" dirty="0">
                <a:latin typeface="Nazanin" panose="00000400000000000000" pitchFamily="2" charset="-78"/>
                <a:cs typeface="Nazanin" panose="00000400000000000000" pitchFamily="2" charset="-78"/>
              </a:rPr>
              <a:t> ارائه مراقبت با استفاده از وسایل ارتباطی و فناوری اطلاعات مانند اینترنت و تلفن ، </a:t>
            </a:r>
          </a:p>
          <a:p>
            <a:pPr lvl="1" algn="r" rtl="1">
              <a:lnSpc>
                <a:spcPct val="150000"/>
              </a:lnSpc>
            </a:pPr>
            <a:r>
              <a:rPr lang="fa-IR" b="1" dirty="0">
                <a:latin typeface="Nazanin" panose="00000400000000000000" pitchFamily="2" charset="-78"/>
                <a:cs typeface="Nazanin" panose="00000400000000000000" pitchFamily="2" charset="-78"/>
              </a:rPr>
              <a:t>فناوری سرویس پیام کوتاه   </a:t>
            </a:r>
          </a:p>
          <a:p>
            <a:pPr lvl="1" algn="r" rtl="1">
              <a:lnSpc>
                <a:spcPct val="150000"/>
              </a:lnSpc>
            </a:pPr>
            <a:r>
              <a:rPr lang="fa-IR" dirty="0">
                <a:latin typeface="Nazanin" panose="00000400000000000000" pitchFamily="2" charset="-78"/>
                <a:cs typeface="Nazanin" panose="00000400000000000000" pitchFamily="2" charset="-78"/>
              </a:rPr>
              <a:t>نرم افزار تحت وب برای ارسال پیام متنی یاداوری  مصرف دارو در بیماران</a:t>
            </a:r>
          </a:p>
          <a:p>
            <a:pPr lvl="1" algn="r" rtl="1">
              <a:lnSpc>
                <a:spcPct val="150000"/>
              </a:lnSpc>
            </a:pPr>
            <a:r>
              <a:rPr lang="fa-IR" dirty="0">
                <a:latin typeface="Nazanin" panose="00000400000000000000" pitchFamily="2" charset="-78"/>
                <a:cs typeface="Nazanin" panose="00000400000000000000" pitchFamily="2" charset="-78"/>
              </a:rPr>
              <a:t>استفاده از انواع یاداور ها : </a:t>
            </a:r>
            <a:r>
              <a:rPr lang="fa-IR" sz="2400" dirty="0"/>
              <a:t>جعبه های قرص یا پیل باکس ها- نرم افزارهای مبتنی بر گوشی هوشمند- </a:t>
            </a:r>
            <a:r>
              <a:rPr lang="en-US" sz="2400" dirty="0"/>
              <a:t>Ingestible Biosensors</a:t>
            </a:r>
            <a:r>
              <a:rPr lang="fa-IR" sz="2400" dirty="0"/>
              <a:t>سنوسرهای قابل هضم</a:t>
            </a:r>
          </a:p>
          <a:p>
            <a:endParaRPr lang="fa-IR" dirty="0"/>
          </a:p>
        </p:txBody>
      </p:sp>
      <p:pic>
        <p:nvPicPr>
          <p:cNvPr id="4" name="Picture 3">
            <a:extLst>
              <a:ext uri="{FF2B5EF4-FFF2-40B4-BE49-F238E27FC236}">
                <a16:creationId xmlns:a16="http://schemas.microsoft.com/office/drawing/2014/main" id="{BB2D9125-5377-4C37-8B00-BE46FE893702}"/>
              </a:ext>
            </a:extLst>
          </p:cNvPr>
          <p:cNvPicPr>
            <a:picLocks noChangeAspect="1"/>
          </p:cNvPicPr>
          <p:nvPr/>
        </p:nvPicPr>
        <p:blipFill>
          <a:blip r:embed="rId2"/>
          <a:stretch>
            <a:fillRect/>
          </a:stretch>
        </p:blipFill>
        <p:spPr>
          <a:xfrm>
            <a:off x="159026" y="1884918"/>
            <a:ext cx="2961861" cy="1801399"/>
          </a:xfrm>
          <a:prstGeom prst="rect">
            <a:avLst/>
          </a:prstGeom>
        </p:spPr>
      </p:pic>
      <p:pic>
        <p:nvPicPr>
          <p:cNvPr id="5" name="Picture 4">
            <a:extLst>
              <a:ext uri="{FF2B5EF4-FFF2-40B4-BE49-F238E27FC236}">
                <a16:creationId xmlns:a16="http://schemas.microsoft.com/office/drawing/2014/main" id="{68869EED-D9F0-492E-B278-62F0CD3ACF54}"/>
              </a:ext>
            </a:extLst>
          </p:cNvPr>
          <p:cNvPicPr>
            <a:picLocks noChangeAspect="1"/>
          </p:cNvPicPr>
          <p:nvPr/>
        </p:nvPicPr>
        <p:blipFill>
          <a:blip r:embed="rId3"/>
          <a:stretch>
            <a:fillRect/>
          </a:stretch>
        </p:blipFill>
        <p:spPr>
          <a:xfrm>
            <a:off x="159026" y="3794310"/>
            <a:ext cx="1864201" cy="1943109"/>
          </a:xfrm>
          <a:prstGeom prst="rect">
            <a:avLst/>
          </a:prstGeom>
        </p:spPr>
      </p:pic>
    </p:spTree>
    <p:extLst>
      <p:ext uri="{BB962C8B-B14F-4D97-AF65-F5344CB8AC3E}">
        <p14:creationId xmlns:p14="http://schemas.microsoft.com/office/powerpoint/2010/main" val="381140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BC0B-8EBA-43A8-9FF6-4E0553922800}"/>
              </a:ext>
            </a:extLst>
          </p:cNvPr>
          <p:cNvSpPr>
            <a:spLocks noGrp="1"/>
          </p:cNvSpPr>
          <p:nvPr>
            <p:ph type="title"/>
          </p:nvPr>
        </p:nvSpPr>
        <p:spPr/>
        <p:txBody>
          <a:bodyPr/>
          <a:lstStyle/>
          <a:p>
            <a:r>
              <a:rPr lang="fa-IR" dirty="0"/>
              <a:t>اگاهی از نحوه صحیح مصرف داروها</a:t>
            </a:r>
          </a:p>
        </p:txBody>
      </p:sp>
      <p:pic>
        <p:nvPicPr>
          <p:cNvPr id="4" name="Content Placeholder 3">
            <a:extLst>
              <a:ext uri="{FF2B5EF4-FFF2-40B4-BE49-F238E27FC236}">
                <a16:creationId xmlns:a16="http://schemas.microsoft.com/office/drawing/2014/main" id="{9F1B1CC2-F7F9-42D5-AF0D-9C378F0D0403}"/>
              </a:ext>
            </a:extLst>
          </p:cNvPr>
          <p:cNvPicPr>
            <a:picLocks noGrp="1" noChangeAspect="1"/>
          </p:cNvPicPr>
          <p:nvPr>
            <p:ph idx="1"/>
          </p:nvPr>
        </p:nvPicPr>
        <p:blipFill>
          <a:blip r:embed="rId2"/>
          <a:stretch>
            <a:fillRect/>
          </a:stretch>
        </p:blipFill>
        <p:spPr>
          <a:xfrm>
            <a:off x="2030369" y="1784665"/>
            <a:ext cx="7878944" cy="4798697"/>
          </a:xfrm>
          <a:prstGeom prst="rect">
            <a:avLst/>
          </a:prstGeom>
        </p:spPr>
      </p:pic>
    </p:spTree>
    <p:extLst>
      <p:ext uri="{BB962C8B-B14F-4D97-AF65-F5344CB8AC3E}">
        <p14:creationId xmlns:p14="http://schemas.microsoft.com/office/powerpoint/2010/main" val="3689184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1715</TotalTime>
  <Words>1266</Words>
  <Application>Microsoft Office PowerPoint</Application>
  <PresentationFormat>Widescreen</PresentationFormat>
  <Paragraphs>102</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Courier New</vt:lpstr>
      <vt:lpstr>Nazanin</vt:lpstr>
      <vt:lpstr>Office Theme</vt:lpstr>
      <vt:lpstr>1_Office Theme</vt:lpstr>
      <vt:lpstr>PowerPoint Presentation</vt:lpstr>
      <vt:lpstr>آموزش به مددجو نارسایی قلبی تبعیت دارویی </vt:lpstr>
      <vt:lpstr>PowerPoint Presentation</vt:lpstr>
      <vt:lpstr>تبعیت دارویی </vt:lpstr>
      <vt:lpstr>تبعیت دارویی</vt:lpstr>
      <vt:lpstr>چه موانعی بر سر راه تبعیت دارویی وجود دارد؟( دیدگاه بیماران)</vt:lpstr>
      <vt:lpstr>چه موانعی بر سر راه تبعیت دارویی وجود دارد؟( دیدگاه بیماران)</vt:lpstr>
      <vt:lpstr>آنچه که انجام شده است</vt:lpstr>
      <vt:lpstr>اگاهی از نحوه صحیح مصرف داروها</vt:lpstr>
      <vt:lpstr>تهیه لیست داروها و زمان مصرف انها</vt:lpstr>
      <vt:lpstr>استفاده از  یادآورها یا  Reminder</vt:lpstr>
      <vt:lpstr>جعبه قرص یا پیل باکسPill box</vt:lpstr>
      <vt:lpstr>در اینجا چند نوع از این ابزارمعرفی می­شود: </vt:lpstr>
      <vt:lpstr>در اینجا چند نوع از این ابزارمعرفی می­شود: </vt:lpstr>
      <vt:lpstr>در اینجا چند نوع از این ابزارمعرفی می­شود: </vt:lpstr>
      <vt:lpstr>نرم افزارهای یاداور دارو</vt:lpstr>
      <vt:lpstr>نرم افزارهای یاداور دارو</vt:lpstr>
      <vt:lpstr>معرفی یک نرم افزار ایرانی: دارویاب </vt:lpstr>
      <vt:lpstr>معرفی یک نرم افزار ایرانی: دارویاب </vt:lpstr>
      <vt:lpstr>ویژگی های نرم افزار "دارویاب" اندروید</vt:lpstr>
      <vt:lpstr>قابلیتهای نرم افزار دارویاب</vt:lpstr>
      <vt:lpstr>حسگر بیولوژیک </vt:lpstr>
      <vt:lpstr>و اما انتخاب یک راهکار </vt:lpstr>
      <vt:lpstr>از توجه تان متشکریم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محمد</dc:creator>
  <cp:lastModifiedBy>alirezasaberi3040@gmail.com</cp:lastModifiedBy>
  <cp:revision>41</cp:revision>
  <dcterms:created xsi:type="dcterms:W3CDTF">2020-04-17T17:53:33Z</dcterms:created>
  <dcterms:modified xsi:type="dcterms:W3CDTF">2024-06-08T14:39:36Z</dcterms:modified>
</cp:coreProperties>
</file>